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customXml/itemProps2.xml" ContentType="application/vnd.openxmlformats-officedocument.customXmlProperti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3" r:id="rId10"/>
    <p:sldId id="274" r:id="rId11"/>
    <p:sldId id="275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38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BE7ED-E636-4AB5-B73C-83ED20BCB286}" type="datetimeFigureOut">
              <a:rPr lang="ru-RU" smtClean="0"/>
              <a:pPr/>
              <a:t>17.05.2012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9C7A473-F29B-4E1B-AAE1-62001DF108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BE7ED-E636-4AB5-B73C-83ED20BCB286}" type="datetimeFigureOut">
              <a:rPr lang="ru-RU" smtClean="0"/>
              <a:pPr/>
              <a:t>17.05.2012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7A473-F29B-4E1B-AAE1-62001DF108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BE7ED-E636-4AB5-B73C-83ED20BCB286}" type="datetimeFigureOut">
              <a:rPr lang="ru-RU" smtClean="0"/>
              <a:pPr/>
              <a:t>17.05.2012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7A473-F29B-4E1B-AAE1-62001DF108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BE7ED-E636-4AB5-B73C-83ED20BCB286}" type="datetimeFigureOut">
              <a:rPr lang="ru-RU" smtClean="0"/>
              <a:pPr/>
              <a:t>17.05.2012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9C7A473-F29B-4E1B-AAE1-62001DF108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BE7ED-E636-4AB5-B73C-83ED20BCB286}" type="datetimeFigureOut">
              <a:rPr lang="ru-RU" smtClean="0"/>
              <a:pPr/>
              <a:t>17.05.2012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7A473-F29B-4E1B-AAE1-62001DF108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BE7ED-E636-4AB5-B73C-83ED20BCB286}" type="datetimeFigureOut">
              <a:rPr lang="ru-RU" smtClean="0"/>
              <a:pPr/>
              <a:t>17.05.2012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7A473-F29B-4E1B-AAE1-62001DF108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BE7ED-E636-4AB5-B73C-83ED20BCB286}" type="datetimeFigureOut">
              <a:rPr lang="ru-RU" smtClean="0"/>
              <a:pPr/>
              <a:t>17.05.2012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9C7A473-F29B-4E1B-AAE1-62001DF108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BE7ED-E636-4AB5-B73C-83ED20BCB286}" type="datetimeFigureOut">
              <a:rPr lang="ru-RU" smtClean="0"/>
              <a:pPr/>
              <a:t>17.05.2012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7A473-F29B-4E1B-AAE1-62001DF108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BE7ED-E636-4AB5-B73C-83ED20BCB286}" type="datetimeFigureOut">
              <a:rPr lang="ru-RU" smtClean="0"/>
              <a:pPr/>
              <a:t>17.05.2012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7A473-F29B-4E1B-AAE1-62001DF108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BE7ED-E636-4AB5-B73C-83ED20BCB286}" type="datetimeFigureOut">
              <a:rPr lang="ru-RU" smtClean="0"/>
              <a:pPr/>
              <a:t>17.05.2012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7A473-F29B-4E1B-AAE1-62001DF108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BE7ED-E636-4AB5-B73C-83ED20BCB286}" type="datetimeFigureOut">
              <a:rPr lang="ru-RU" smtClean="0"/>
              <a:pPr/>
              <a:t>17.05.2012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7A473-F29B-4E1B-AAE1-62001DF108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E7BE7ED-E636-4AB5-B73C-83ED20BCB286}" type="datetimeFigureOut">
              <a:rPr lang="ru-RU" smtClean="0"/>
              <a:pPr/>
              <a:t>17.05.2012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9C7A473-F29B-4E1B-AAE1-62001DF108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wipe dir="d"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E:\&#1052;&#1091;&#1079;&#1099;&#1082;&#1072;\&#1089;&#1091;&#1095;&#1072;&#1089;&#1085;&#1072;&#1103;%20&#1073;&#1077;&#1083;%20&#1084;&#1091;&#1079;&#1099;&#1082;&#1072;\beloruskie_lyavoniha.mp3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eloruskie_lyavonih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429652" y="6286520"/>
            <a:ext cx="304800" cy="304800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81000" y="428604"/>
            <a:ext cx="8458200" cy="5286412"/>
          </a:xfrm>
          <a:effectLst/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lnSpc>
                <a:spcPct val="150000"/>
              </a:lnSpc>
            </a:pPr>
            <a:r>
              <a:rPr lang="ru-RU" b="1" dirty="0" smtClean="0"/>
              <a:t/>
            </a:r>
            <a:br>
              <a:rPr lang="ru-RU" b="1" dirty="0" smtClean="0"/>
            </a:br>
            <a:r>
              <a:rPr lang="be-BY" sz="4800" b="1" dirty="0" smtClean="0">
                <a:effectLst/>
              </a:rPr>
              <a:t>Народная музычная творчасць </a:t>
            </a:r>
            <a:br>
              <a:rPr lang="be-BY" sz="4800" b="1" dirty="0" smtClean="0">
                <a:effectLst/>
              </a:rPr>
            </a:br>
            <a:r>
              <a:rPr lang="be-BY" sz="4800" b="1" dirty="0" smtClean="0">
                <a:effectLst/>
              </a:rPr>
              <a:t/>
            </a:r>
            <a:br>
              <a:rPr lang="be-BY" sz="4800" b="1" dirty="0" smtClean="0">
                <a:effectLst/>
              </a:rPr>
            </a:br>
            <a:r>
              <a:rPr lang="be-BY" sz="4800" b="1" dirty="0" smtClean="0">
                <a:effectLst/>
              </a:rPr>
              <a:t>Народныя інструменты</a:t>
            </a:r>
            <a:endParaRPr lang="ru-RU" sz="4800" b="1" dirty="0">
              <a:effectLst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30" showWhenStopped="0">
                <p:cTn id="10" repeatCount="10000" fill="remove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278608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/>
              <a:t>Дуда </a:t>
            </a:r>
            <a:r>
              <a:rPr lang="en-US" sz="2800" b="1" dirty="0" smtClean="0"/>
              <a:t>D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ru-RU" sz="2800" dirty="0" smtClean="0"/>
              <a:t>Дуда </a:t>
            </a:r>
            <a:r>
              <a:rPr lang="en-US" sz="2800" dirty="0" smtClean="0"/>
              <a:t>D - </a:t>
            </a:r>
            <a:r>
              <a:rPr lang="ru-RU" sz="2800" dirty="0" err="1" smtClean="0"/>
              <a:t>духавы</a:t>
            </a:r>
            <a:r>
              <a:rPr lang="ru-RU" sz="2800" dirty="0" smtClean="0"/>
              <a:t> </a:t>
            </a:r>
            <a:r>
              <a:rPr lang="ru-RU" sz="2800" dirty="0" err="1" smtClean="0"/>
              <a:t>язычковы</a:t>
            </a:r>
            <a:r>
              <a:rPr lang="ru-RU" sz="2800" dirty="0" smtClean="0"/>
              <a:t> </a:t>
            </a:r>
            <a:r>
              <a:rPr lang="ru-RU" sz="2800" dirty="0" err="1" smtClean="0"/>
              <a:t>інструмент</a:t>
            </a:r>
            <a:r>
              <a:rPr lang="ru-RU" sz="2800" dirty="0" smtClean="0"/>
              <a:t>, </a:t>
            </a:r>
            <a:r>
              <a:rPr lang="ru-RU" sz="2800" dirty="0" err="1" smtClean="0"/>
              <a:t>які</a:t>
            </a:r>
            <a:r>
              <a:rPr lang="ru-RU" sz="2800" dirty="0" smtClean="0"/>
              <a:t> </a:t>
            </a:r>
            <a:r>
              <a:rPr lang="ru-RU" sz="2800" dirty="0" err="1" smtClean="0"/>
              <a:t>складаецца</a:t>
            </a:r>
            <a:r>
              <a:rPr lang="ru-RU" sz="2800" dirty="0" smtClean="0"/>
              <a:t> </a:t>
            </a:r>
            <a:r>
              <a:rPr lang="ru-RU" sz="2800" dirty="0" err="1" smtClean="0"/>
              <a:t>са</a:t>
            </a:r>
            <a:r>
              <a:rPr lang="ru-RU" sz="2800" dirty="0" smtClean="0"/>
              <a:t> </a:t>
            </a:r>
            <a:r>
              <a:rPr lang="ru-RU" sz="2800" dirty="0" err="1" smtClean="0"/>
              <a:t>скуранога</a:t>
            </a:r>
            <a:r>
              <a:rPr lang="ru-RU" sz="2800" dirty="0" smtClean="0"/>
              <a:t> меха, </a:t>
            </a:r>
            <a:r>
              <a:rPr lang="ru-RU" sz="2800" dirty="0" err="1" smtClean="0"/>
              <a:t>меладычнай</a:t>
            </a:r>
            <a:r>
              <a:rPr lang="ru-RU" sz="2800" dirty="0" smtClean="0"/>
              <a:t> </a:t>
            </a:r>
            <a:r>
              <a:rPr lang="ru-RU" sz="2800" dirty="0" err="1" smtClean="0"/>
              <a:t>трубкі</a:t>
            </a:r>
            <a:r>
              <a:rPr lang="ru-RU" sz="2800" dirty="0" smtClean="0"/>
              <a:t> (жалейка, </a:t>
            </a:r>
            <a:r>
              <a:rPr lang="ru-RU" sz="2800" dirty="0" err="1" smtClean="0"/>
              <a:t>перабор</a:t>
            </a:r>
            <a:r>
              <a:rPr lang="ru-RU" sz="2800" dirty="0" smtClean="0"/>
              <a:t>), </a:t>
            </a:r>
            <a:r>
              <a:rPr lang="ru-RU" sz="2800" dirty="0" err="1" smtClean="0"/>
              <a:t>басавай</a:t>
            </a:r>
            <a:r>
              <a:rPr lang="ru-RU" sz="2800" dirty="0" smtClean="0"/>
              <a:t> </a:t>
            </a:r>
            <a:r>
              <a:rPr lang="ru-RU" sz="2800" dirty="0" err="1" smtClean="0"/>
              <a:t>трубкі</a:t>
            </a:r>
            <a:r>
              <a:rPr lang="ru-RU" sz="2800" dirty="0" smtClean="0"/>
              <a:t> (</a:t>
            </a:r>
            <a:r>
              <a:rPr lang="ru-RU" sz="2800" dirty="0" err="1" smtClean="0"/>
              <a:t>гук</a:t>
            </a:r>
            <a:r>
              <a:rPr lang="ru-RU" sz="2800" dirty="0" smtClean="0"/>
              <a:t>, бас)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трубкі</a:t>
            </a:r>
            <a:r>
              <a:rPr lang="ru-RU" sz="2800" dirty="0" smtClean="0"/>
              <a:t> для </a:t>
            </a:r>
            <a:r>
              <a:rPr lang="ru-RU" sz="2800" dirty="0" err="1" smtClean="0"/>
              <a:t>надзмухання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паветра</a:t>
            </a:r>
            <a:r>
              <a:rPr lang="ru-RU" sz="2800" dirty="0" smtClean="0"/>
              <a:t> (</a:t>
            </a:r>
            <a:r>
              <a:rPr lang="ru-RU" sz="2800" dirty="0" err="1" smtClean="0"/>
              <a:t>сапель</a:t>
            </a:r>
            <a:r>
              <a:rPr lang="ru-RU" sz="2800" dirty="0" smtClean="0"/>
              <a:t>). У </a:t>
            </a:r>
            <a:r>
              <a:rPr lang="ru-RU" sz="2800" dirty="0" err="1" smtClean="0"/>
              <a:t>старабеларускай</a:t>
            </a:r>
            <a:r>
              <a:rPr lang="ru-RU" sz="2800" dirty="0" smtClean="0"/>
              <a:t> </a:t>
            </a:r>
            <a:r>
              <a:rPr lang="ru-RU" sz="2800" dirty="0" err="1" smtClean="0"/>
              <a:t>літаратуры</a:t>
            </a:r>
            <a:r>
              <a:rPr lang="ru-RU" sz="2800" dirty="0" smtClean="0"/>
              <a:t> </a:t>
            </a:r>
            <a:r>
              <a:rPr lang="ru-RU" sz="2800" dirty="0" err="1" smtClean="0"/>
              <a:t>згадваецца</a:t>
            </a:r>
            <a:r>
              <a:rPr lang="ru-RU" sz="2800" dirty="0" smtClean="0"/>
              <a:t> </a:t>
            </a:r>
            <a:r>
              <a:rPr lang="ru-RU" sz="2800" dirty="0" err="1" smtClean="0"/>
              <a:t>з</a:t>
            </a:r>
            <a:r>
              <a:rPr lang="ru-RU" sz="2800" dirty="0" smtClean="0"/>
              <a:t> Х</a:t>
            </a:r>
            <a:r>
              <a:rPr lang="en-US" sz="2800" dirty="0" smtClean="0"/>
              <a:t>V </a:t>
            </a:r>
            <a:r>
              <a:rPr lang="ru-RU" sz="2800" dirty="0" smtClean="0"/>
              <a:t>ст.</a:t>
            </a:r>
            <a:endParaRPr lang="ru-RU" sz="2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3214686"/>
            <a:ext cx="3786214" cy="34599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2786058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/>
              <a:t>Дуда </a:t>
            </a:r>
            <a:r>
              <a:rPr lang="en-US" b="1" dirty="0" smtClean="0"/>
              <a:t>G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Дуда </a:t>
            </a:r>
            <a:r>
              <a:rPr lang="en-US" dirty="0" smtClean="0"/>
              <a:t>G - </a:t>
            </a:r>
            <a:r>
              <a:rPr lang="ru-RU" dirty="0" err="1" smtClean="0"/>
              <a:t>духавы</a:t>
            </a:r>
            <a:r>
              <a:rPr lang="ru-RU" dirty="0" smtClean="0"/>
              <a:t> </a:t>
            </a:r>
            <a:r>
              <a:rPr lang="ru-RU" dirty="0" err="1" smtClean="0"/>
              <a:t>язычковы</a:t>
            </a:r>
            <a:r>
              <a:rPr lang="ru-RU" dirty="0" smtClean="0"/>
              <a:t> </a:t>
            </a:r>
            <a:r>
              <a:rPr lang="ru-RU" dirty="0" err="1" smtClean="0"/>
              <a:t>інструмент</a:t>
            </a:r>
            <a:r>
              <a:rPr lang="ru-RU" dirty="0" smtClean="0"/>
              <a:t>. У </a:t>
            </a:r>
            <a:r>
              <a:rPr lang="ru-RU" dirty="0" err="1" smtClean="0"/>
              <a:t>старабеларускай</a:t>
            </a:r>
            <a:r>
              <a:rPr lang="ru-RU" dirty="0" smtClean="0"/>
              <a:t> </a:t>
            </a:r>
            <a:r>
              <a:rPr lang="ru-RU" dirty="0" err="1" smtClean="0"/>
              <a:t>літаратуры</a:t>
            </a:r>
            <a:r>
              <a:rPr lang="ru-RU" dirty="0" smtClean="0"/>
              <a:t> </a:t>
            </a:r>
            <a:r>
              <a:rPr lang="ru-RU" dirty="0" err="1" smtClean="0"/>
              <a:t>згадваецца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Х</a:t>
            </a:r>
            <a:r>
              <a:rPr lang="en-US" dirty="0" smtClean="0"/>
              <a:t>V </a:t>
            </a:r>
            <a:r>
              <a:rPr lang="ru-RU" dirty="0" smtClean="0"/>
              <a:t>ст.</a:t>
            </a:r>
            <a:endParaRPr lang="ru-RU" dirty="0"/>
          </a:p>
        </p:txBody>
      </p:sp>
      <p:pic>
        <p:nvPicPr>
          <p:cNvPr id="4" name="Содержимое 3" descr="duda 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14678" y="2786058"/>
            <a:ext cx="2714644" cy="39122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85728"/>
            <a:ext cx="8686800" cy="2571768"/>
          </a:xfrm>
        </p:spPr>
        <p:txBody>
          <a:bodyPr>
            <a:normAutofit fontScale="90000"/>
          </a:bodyPr>
          <a:lstStyle/>
          <a:p>
            <a:pPr algn="ctr"/>
            <a:r>
              <a:rPr lang="be-BY" sz="2400" b="1" dirty="0" smtClean="0"/>
              <a:t>Колавая ліра </a:t>
            </a:r>
            <a:r>
              <a:rPr lang="be-BY" sz="2400" dirty="0" smtClean="0"/>
              <a:t/>
            </a:r>
            <a:br>
              <a:rPr lang="be-BY" sz="2400" dirty="0" smtClean="0"/>
            </a:br>
            <a:r>
              <a:rPr lang="be-BY" sz="2400" dirty="0" smtClean="0"/>
              <a:t/>
            </a:r>
            <a:br>
              <a:rPr lang="be-BY" sz="2400" dirty="0" smtClean="0"/>
            </a:br>
            <a:r>
              <a:rPr lang="be-BY" sz="2400" dirty="0" smtClean="0"/>
              <a:t>Колавая ліра (ліра карбова, старэцкая скрыпка) - струнны смычковы інструмент, дзе ролю смыка адыгрывае кола, якое трэцца ад струны. Вядома на беларускіх землях з першай паловы Х</a:t>
            </a:r>
            <a:r>
              <a:rPr lang="en-US" sz="2400" dirty="0" smtClean="0"/>
              <a:t>V</a:t>
            </a:r>
            <a:r>
              <a:rPr lang="be-BY" sz="2400" dirty="0" smtClean="0"/>
              <a:t>ІІ ст. (дзённік наваградскага шляхціча С. Маскевіча, 1611 г.), але ускосныя крыніцы дазваляюць меркаваць, што яна была вядомая тут ужо ў другой палове Х</a:t>
            </a:r>
            <a:r>
              <a:rPr lang="en-US" sz="2400" dirty="0" smtClean="0"/>
              <a:t>V</a:t>
            </a:r>
            <a:r>
              <a:rPr lang="be-BY" sz="2400" dirty="0" smtClean="0"/>
              <a:t>І ст. </a:t>
            </a:r>
            <a:endParaRPr lang="ru-RU" sz="2400" dirty="0"/>
          </a:p>
        </p:txBody>
      </p:sp>
      <p:pic>
        <p:nvPicPr>
          <p:cNvPr id="4" name="Содержимое 3" descr="Колавая лір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00298" y="3357562"/>
            <a:ext cx="4452688" cy="33346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85728"/>
            <a:ext cx="8686800" cy="2143140"/>
          </a:xfrm>
        </p:spPr>
        <p:txBody>
          <a:bodyPr>
            <a:noAutofit/>
          </a:bodyPr>
          <a:lstStyle/>
          <a:p>
            <a:pPr algn="ctr"/>
            <a:r>
              <a:rPr lang="be-BY" sz="3400" dirty="0" smtClean="0"/>
              <a:t>Скрыпка – смыкавы струнны музычны інструмент, </a:t>
            </a:r>
            <a:br>
              <a:rPr lang="be-BY" sz="3400" dirty="0" smtClean="0"/>
            </a:br>
            <a:r>
              <a:rPr lang="be-BY" sz="3400" dirty="0" smtClean="0"/>
              <a:t>вядомы на Беларусі </a:t>
            </a:r>
            <a:br>
              <a:rPr lang="be-BY" sz="3400" dirty="0" smtClean="0"/>
            </a:br>
            <a:r>
              <a:rPr lang="be-BY" sz="3400" dirty="0" smtClean="0"/>
              <a:t>з 1 паловы </a:t>
            </a:r>
            <a:r>
              <a:rPr lang="en-US" sz="3400" dirty="0" smtClean="0"/>
              <a:t>xvi</a:t>
            </a:r>
            <a:r>
              <a:rPr lang="be-BY" sz="3400" dirty="0" smtClean="0"/>
              <a:t> ст. </a:t>
            </a:r>
            <a:endParaRPr lang="ru-RU" sz="3400" dirty="0"/>
          </a:p>
        </p:txBody>
      </p:sp>
      <p:pic>
        <p:nvPicPr>
          <p:cNvPr id="4" name="Содержимое 3" descr="скрипк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14678" y="2428868"/>
            <a:ext cx="2711601" cy="42646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2857520"/>
          </a:xfrm>
        </p:spPr>
        <p:txBody>
          <a:bodyPr>
            <a:normAutofit/>
          </a:bodyPr>
          <a:lstStyle/>
          <a:p>
            <a:pPr algn="ctr"/>
            <a:r>
              <a:rPr lang="be-BY" sz="3200" dirty="0" smtClean="0"/>
              <a:t>Цымбалы – адзін з самых папулярных музычных інструментаў на беларусі. Першыя звесткі пра іх на беларускіх землях адносяцца да 1 паловы </a:t>
            </a:r>
            <a:r>
              <a:rPr lang="en-US" sz="3200" dirty="0" smtClean="0"/>
              <a:t>xvi</a:t>
            </a:r>
            <a:r>
              <a:rPr lang="be-BY" sz="3200" dirty="0" smtClean="0"/>
              <a:t> ст.</a:t>
            </a:r>
            <a:endParaRPr lang="ru-RU" sz="3200" dirty="0"/>
          </a:p>
        </p:txBody>
      </p:sp>
      <p:pic>
        <p:nvPicPr>
          <p:cNvPr id="4" name="Содержимое 3" descr="цимбалы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4480" y="2786058"/>
            <a:ext cx="5741878" cy="37615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3500438"/>
          </a:xfrm>
        </p:spPr>
        <p:txBody>
          <a:bodyPr>
            <a:noAutofit/>
          </a:bodyPr>
          <a:lstStyle/>
          <a:p>
            <a:pPr algn="ctr"/>
            <a:r>
              <a:rPr lang="ru-RU" sz="3100" dirty="0" smtClean="0"/>
              <a:t>Барабан </a:t>
            </a:r>
            <a:r>
              <a:rPr lang="ru-RU" sz="3100" dirty="0" err="1" smtClean="0"/>
              <a:t>дзвухбаковы</a:t>
            </a:r>
            <a:r>
              <a:rPr lang="ru-RU" sz="3100" dirty="0" smtClean="0"/>
              <a:t> </a:t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err="1" smtClean="0"/>
              <a:t>Ударны</a:t>
            </a:r>
            <a:r>
              <a:rPr lang="ru-RU" sz="3100" dirty="0" smtClean="0"/>
              <a:t> </a:t>
            </a:r>
            <a:r>
              <a:rPr lang="ru-RU" sz="3100" dirty="0" err="1" smtClean="0"/>
              <a:t>інструмент</a:t>
            </a:r>
            <a:r>
              <a:rPr lang="ru-RU" sz="3100" dirty="0" smtClean="0"/>
              <a:t>, на </a:t>
            </a:r>
            <a:r>
              <a:rPr lang="ru-RU" sz="3100" dirty="0" err="1" smtClean="0"/>
              <a:t>цыліндрычны</a:t>
            </a:r>
            <a:r>
              <a:rPr lang="ru-RU" sz="3100" dirty="0" smtClean="0"/>
              <a:t> корпус </a:t>
            </a:r>
            <a:r>
              <a:rPr lang="ru-RU" sz="3100" dirty="0" err="1" smtClean="0"/>
              <a:t>якога</a:t>
            </a:r>
            <a:r>
              <a:rPr lang="ru-RU" sz="3100" dirty="0" smtClean="0"/>
              <a:t> </a:t>
            </a:r>
            <a:r>
              <a:rPr lang="ru-RU" sz="3100" dirty="0" err="1" smtClean="0"/>
              <a:t>з</a:t>
            </a:r>
            <a:r>
              <a:rPr lang="ru-RU" sz="3100" dirty="0" smtClean="0"/>
              <a:t> </a:t>
            </a:r>
            <a:r>
              <a:rPr lang="ru-RU" sz="3100" dirty="0" err="1" smtClean="0"/>
              <a:t>абодвух</a:t>
            </a:r>
            <a:r>
              <a:rPr lang="ru-RU" sz="3100" dirty="0" smtClean="0"/>
              <a:t> </a:t>
            </a:r>
            <a:r>
              <a:rPr lang="ru-RU" sz="3100" dirty="0" err="1" smtClean="0"/>
              <a:t>бакоў</a:t>
            </a:r>
            <a:r>
              <a:rPr lang="ru-RU" sz="3100" dirty="0" smtClean="0"/>
              <a:t> </a:t>
            </a:r>
            <a:r>
              <a:rPr lang="ru-RU" sz="3100" dirty="0" err="1" smtClean="0"/>
              <a:t>нацягнуты</a:t>
            </a:r>
            <a:r>
              <a:rPr lang="ru-RU" sz="3100" dirty="0" smtClean="0"/>
              <a:t> </a:t>
            </a:r>
            <a:r>
              <a:rPr lang="ru-RU" sz="3100" dirty="0" err="1" smtClean="0"/>
              <a:t>скураныя</a:t>
            </a:r>
            <a:r>
              <a:rPr lang="ru-RU" sz="3100" dirty="0" smtClean="0"/>
              <a:t> мембраны. </a:t>
            </a:r>
            <a:r>
              <a:rPr lang="ru-RU" sz="3100" dirty="0" err="1" smtClean="0"/>
              <a:t>Шматразова</a:t>
            </a:r>
            <a:r>
              <a:rPr lang="ru-RU" sz="3100" dirty="0" smtClean="0"/>
              <a:t> </a:t>
            </a:r>
            <a:r>
              <a:rPr lang="ru-RU" sz="3100" dirty="0" err="1" smtClean="0"/>
              <a:t>згадваецца</a:t>
            </a:r>
            <a:r>
              <a:rPr lang="ru-RU" sz="3100" dirty="0" smtClean="0"/>
              <a:t> </a:t>
            </a:r>
            <a:r>
              <a:rPr lang="ru-RU" sz="3100" dirty="0" err="1" smtClean="0"/>
              <a:t>ў</a:t>
            </a:r>
            <a:r>
              <a:rPr lang="ru-RU" sz="3100" dirty="0" smtClean="0"/>
              <a:t> </a:t>
            </a:r>
            <a:r>
              <a:rPr lang="ru-RU" sz="3100" dirty="0" err="1" smtClean="0"/>
              <a:t>беларускай</a:t>
            </a:r>
            <a:r>
              <a:rPr lang="ru-RU" sz="3100" dirty="0" smtClean="0"/>
              <a:t> </a:t>
            </a:r>
            <a:r>
              <a:rPr lang="ru-RU" sz="3100" dirty="0" err="1" smtClean="0"/>
              <a:t>літаратуры</a:t>
            </a:r>
            <a:r>
              <a:rPr lang="ru-RU" sz="3100" dirty="0" smtClean="0"/>
              <a:t> ХІІ-Х</a:t>
            </a:r>
            <a:r>
              <a:rPr lang="en-US" sz="3100" dirty="0" smtClean="0"/>
              <a:t>VII </a:t>
            </a:r>
            <a:r>
              <a:rPr lang="ru-RU" sz="3100" dirty="0" err="1" smtClean="0"/>
              <a:t>стст</a:t>
            </a:r>
            <a:r>
              <a:rPr lang="ru-RU" sz="3100" dirty="0" smtClean="0"/>
              <a:t>.</a:t>
            </a:r>
            <a:endParaRPr lang="ru-RU" sz="3100" dirty="0"/>
          </a:p>
        </p:txBody>
      </p:sp>
      <p:pic>
        <p:nvPicPr>
          <p:cNvPr id="4" name="Содержимое 3" descr="Барабан двухбаковы нямецкага майстра Штэфана Пічмана, 2008 г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00298" y="3500438"/>
            <a:ext cx="4095040" cy="31315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28604"/>
            <a:ext cx="8705880" cy="20002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Барабан </a:t>
            </a:r>
            <a:r>
              <a:rPr lang="ru-RU" sz="3200" dirty="0" err="1" smtClean="0"/>
              <a:t>паходны</a:t>
            </a:r>
            <a:r>
              <a:rPr lang="ru-RU" sz="3200" dirty="0" smtClean="0"/>
              <a:t> 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err="1" smtClean="0"/>
              <a:t>ударны</a:t>
            </a:r>
            <a:r>
              <a:rPr lang="ru-RU" sz="3200" dirty="0" smtClean="0"/>
              <a:t> </a:t>
            </a:r>
            <a:r>
              <a:rPr lang="ru-RU" sz="3200" dirty="0" err="1" smtClean="0"/>
              <a:t>інструмент</a:t>
            </a:r>
            <a:r>
              <a:rPr lang="ru-RU" sz="3200" dirty="0" smtClean="0"/>
              <a:t> </a:t>
            </a:r>
            <a:r>
              <a:rPr lang="ru-RU" sz="3200" dirty="0" err="1" smtClean="0"/>
              <a:t>з</a:t>
            </a:r>
            <a:r>
              <a:rPr lang="ru-RU" sz="3200" dirty="0" smtClean="0"/>
              <a:t> </a:t>
            </a:r>
            <a:r>
              <a:rPr lang="ru-RU" sz="3200" dirty="0" err="1" smtClean="0"/>
              <a:t>адной</a:t>
            </a:r>
            <a:r>
              <a:rPr lang="ru-RU" sz="3200" dirty="0" smtClean="0"/>
              <a:t> </a:t>
            </a:r>
            <a:r>
              <a:rPr lang="ru-RU" sz="3200" dirty="0" err="1" smtClean="0"/>
              <a:t>мембранай</a:t>
            </a:r>
            <a:r>
              <a:rPr lang="ru-RU" sz="3200" dirty="0" smtClean="0"/>
              <a:t>. </a:t>
            </a:r>
            <a:r>
              <a:rPr lang="ru-RU" sz="3200" dirty="0" err="1" smtClean="0"/>
              <a:t>Шматразова</a:t>
            </a:r>
            <a:r>
              <a:rPr lang="ru-RU" sz="3200" dirty="0" smtClean="0"/>
              <a:t> </a:t>
            </a:r>
            <a:r>
              <a:rPr lang="ru-RU" sz="3200" dirty="0" err="1" smtClean="0"/>
              <a:t>згадваецца</a:t>
            </a:r>
            <a:r>
              <a:rPr lang="ru-RU" sz="3200" dirty="0" smtClean="0"/>
              <a:t> </a:t>
            </a:r>
            <a:r>
              <a:rPr lang="ru-RU" sz="3200" dirty="0" err="1" smtClean="0"/>
              <a:t>ў</a:t>
            </a:r>
            <a:r>
              <a:rPr lang="ru-RU" sz="3200" dirty="0" smtClean="0"/>
              <a:t> </a:t>
            </a:r>
            <a:r>
              <a:rPr lang="ru-RU" sz="3200" dirty="0" err="1" smtClean="0"/>
              <a:t>беларускай</a:t>
            </a:r>
            <a:r>
              <a:rPr lang="ru-RU" sz="3200" dirty="0" smtClean="0"/>
              <a:t> </a:t>
            </a:r>
            <a:r>
              <a:rPr lang="ru-RU" sz="3200" dirty="0" err="1" smtClean="0"/>
              <a:t>літаратуры</a:t>
            </a:r>
            <a:r>
              <a:rPr lang="ru-RU" sz="3200" dirty="0" smtClean="0"/>
              <a:t> ХІІ-Х</a:t>
            </a:r>
            <a:r>
              <a:rPr lang="en-US" sz="3200" dirty="0" smtClean="0"/>
              <a:t>VII </a:t>
            </a:r>
            <a:r>
              <a:rPr lang="ru-RU" sz="3200" dirty="0" err="1" smtClean="0"/>
              <a:t>стст</a:t>
            </a:r>
            <a:r>
              <a:rPr lang="ru-RU" sz="3200" dirty="0" smtClean="0"/>
              <a:t>., </a:t>
            </a:r>
            <a:r>
              <a:rPr lang="ru-RU" sz="3200" dirty="0" err="1" smtClean="0"/>
              <a:t>асабліва</a:t>
            </a:r>
            <a:r>
              <a:rPr lang="ru-RU" sz="3200" dirty="0" smtClean="0"/>
              <a:t> </a:t>
            </a:r>
            <a:r>
              <a:rPr lang="ru-RU" sz="3200" dirty="0" err="1" smtClean="0"/>
              <a:t>рыцарскай</a:t>
            </a:r>
            <a:r>
              <a:rPr lang="ru-RU" sz="3200" dirty="0" smtClean="0"/>
              <a:t> </a:t>
            </a:r>
            <a:r>
              <a:rPr lang="ru-RU" sz="3200" dirty="0" err="1" smtClean="0"/>
              <a:t>тэматыкі</a:t>
            </a:r>
            <a:endParaRPr lang="ru-RU" sz="3200" dirty="0"/>
          </a:p>
        </p:txBody>
      </p:sp>
      <p:pic>
        <p:nvPicPr>
          <p:cNvPr id="4" name="Содержимое 3" descr="барабан паходны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28926" y="2928934"/>
            <a:ext cx="3301792" cy="36513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3000396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Гонг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err="1" smtClean="0"/>
              <a:t>Ударна-перкусійны</a:t>
            </a:r>
            <a:r>
              <a:rPr lang="ru-RU" sz="2800" dirty="0" smtClean="0"/>
              <a:t> </a:t>
            </a:r>
            <a:r>
              <a:rPr lang="ru-RU" sz="2800" dirty="0" err="1" smtClean="0"/>
              <a:t>інструмент</a:t>
            </a:r>
            <a:r>
              <a:rPr lang="ru-RU" sz="2800" dirty="0" smtClean="0"/>
              <a:t> у </a:t>
            </a:r>
            <a:r>
              <a:rPr lang="ru-RU" sz="2800" dirty="0" err="1" smtClean="0"/>
              <a:t>выглядзе</a:t>
            </a:r>
            <a:r>
              <a:rPr lang="ru-RU" sz="2800" dirty="0" smtClean="0"/>
              <a:t> </a:t>
            </a:r>
            <a:r>
              <a:rPr lang="ru-RU" sz="2800" dirty="0" err="1" smtClean="0"/>
              <a:t>плоскай</a:t>
            </a:r>
            <a:r>
              <a:rPr lang="ru-RU" sz="2800" dirty="0" smtClean="0"/>
              <a:t> </a:t>
            </a:r>
            <a:r>
              <a:rPr lang="ru-RU" sz="2800" dirty="0" err="1" smtClean="0"/>
              <a:t>медзянай</a:t>
            </a:r>
            <a:r>
              <a:rPr lang="ru-RU" sz="2800" dirty="0" smtClean="0"/>
              <a:t> </a:t>
            </a:r>
            <a:r>
              <a:rPr lang="ru-RU" sz="2800" dirty="0" err="1" smtClean="0"/>
              <a:t>ці</a:t>
            </a:r>
            <a:r>
              <a:rPr lang="ru-RU" sz="2800" dirty="0" smtClean="0"/>
              <a:t> </a:t>
            </a:r>
            <a:r>
              <a:rPr lang="ru-RU" sz="2800" dirty="0" err="1" smtClean="0"/>
              <a:t>бранзовай</a:t>
            </a:r>
            <a:r>
              <a:rPr lang="ru-RU" sz="2800" dirty="0" smtClean="0"/>
              <a:t> </a:t>
            </a:r>
            <a:r>
              <a:rPr lang="ru-RU" sz="2800" dirty="0" err="1" smtClean="0"/>
              <a:t>пласціны</a:t>
            </a:r>
            <a:r>
              <a:rPr lang="ru-RU" sz="2800" dirty="0" smtClean="0"/>
              <a:t>, </a:t>
            </a:r>
            <a:r>
              <a:rPr lang="ru-RU" sz="2800" dirty="0" err="1" smtClean="0"/>
              <a:t>падвешанай</a:t>
            </a:r>
            <a:r>
              <a:rPr lang="ru-RU" sz="2800" dirty="0" smtClean="0"/>
              <a:t> за 1 </a:t>
            </a:r>
            <a:r>
              <a:rPr lang="ru-RU" sz="2800" dirty="0" err="1" smtClean="0"/>
              <a:t>ці</a:t>
            </a:r>
            <a:r>
              <a:rPr lang="ru-RU" sz="2800" dirty="0" smtClean="0"/>
              <a:t> 2 </a:t>
            </a:r>
            <a:r>
              <a:rPr lang="ru-RU" sz="2800" dirty="0" err="1" smtClean="0"/>
              <a:t>пятлі</a:t>
            </a:r>
            <a:r>
              <a:rPr lang="ru-RU" sz="2800" dirty="0" smtClean="0"/>
              <a:t>, па </a:t>
            </a:r>
            <a:r>
              <a:rPr lang="ru-RU" sz="2800" dirty="0" err="1" smtClean="0"/>
              <a:t>якой</a:t>
            </a:r>
            <a:r>
              <a:rPr lang="ru-RU" sz="2800" dirty="0" smtClean="0"/>
              <a:t> </a:t>
            </a:r>
            <a:r>
              <a:rPr lang="ru-RU" sz="2800" dirty="0" err="1" smtClean="0"/>
              <a:t>білі</a:t>
            </a:r>
            <a:r>
              <a:rPr lang="ru-RU" sz="2800" dirty="0" smtClean="0"/>
              <a:t> </a:t>
            </a:r>
            <a:r>
              <a:rPr lang="ru-RU" sz="2800" dirty="0" err="1" smtClean="0"/>
              <a:t>калатушкай</a:t>
            </a:r>
            <a:r>
              <a:rPr lang="ru-RU" sz="2800" dirty="0" smtClean="0"/>
              <a:t> </a:t>
            </a:r>
            <a:r>
              <a:rPr lang="ru-RU" sz="2800" dirty="0" err="1" smtClean="0"/>
              <a:t>ці</a:t>
            </a:r>
            <a:r>
              <a:rPr lang="ru-RU" sz="2800" dirty="0" smtClean="0"/>
              <a:t> рукой. </a:t>
            </a:r>
            <a:r>
              <a:rPr lang="ru-RU" sz="2800" dirty="0" err="1" smtClean="0"/>
              <a:t>Паводле</a:t>
            </a:r>
            <a:r>
              <a:rPr lang="ru-RU" sz="2800" dirty="0" smtClean="0"/>
              <a:t> </a:t>
            </a:r>
            <a:r>
              <a:rPr lang="ru-RU" sz="2800" dirty="0" err="1" smtClean="0"/>
              <a:t>іканаграфічных</a:t>
            </a:r>
            <a:r>
              <a:rPr lang="ru-RU" sz="2800" dirty="0" smtClean="0"/>
              <a:t> </a:t>
            </a:r>
            <a:r>
              <a:rPr lang="ru-RU" sz="2800" dirty="0" err="1" smtClean="0"/>
              <a:t>крыніцаў</a:t>
            </a:r>
            <a:r>
              <a:rPr lang="ru-RU" sz="2800" dirty="0" smtClean="0"/>
              <a:t> </a:t>
            </a:r>
            <a:r>
              <a:rPr lang="ru-RU" sz="2800" dirty="0" err="1" smtClean="0"/>
              <a:t>вядомы</a:t>
            </a:r>
            <a:r>
              <a:rPr lang="ru-RU" sz="2800" dirty="0" smtClean="0"/>
              <a:t> на </a:t>
            </a:r>
            <a:r>
              <a:rPr lang="ru-RU" sz="2800" dirty="0" err="1" smtClean="0"/>
              <a:t>Беларусі</a:t>
            </a:r>
            <a:r>
              <a:rPr lang="ru-RU" sz="2800" dirty="0" smtClean="0"/>
              <a:t> </a:t>
            </a:r>
            <a:r>
              <a:rPr lang="ru-RU" sz="2800" dirty="0" err="1" smtClean="0"/>
              <a:t>з</a:t>
            </a:r>
            <a:r>
              <a:rPr lang="ru-RU" sz="2800" dirty="0" smtClean="0"/>
              <a:t> Х</a:t>
            </a:r>
            <a:r>
              <a:rPr lang="en-US" sz="2800" dirty="0" smtClean="0"/>
              <a:t>V</a:t>
            </a:r>
            <a:r>
              <a:rPr lang="ru-RU" sz="2800" dirty="0" smtClean="0"/>
              <a:t>І ст.</a:t>
            </a:r>
            <a:endParaRPr lang="ru-RU" sz="2800" dirty="0"/>
          </a:p>
        </p:txBody>
      </p:sp>
      <p:pic>
        <p:nvPicPr>
          <p:cNvPr id="4" name="Содержимое 3" descr="gon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28992" y="3429000"/>
            <a:ext cx="2643206" cy="3218492"/>
          </a:xfr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314324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err="1" smtClean="0"/>
              <a:t>Дарабук</a:t>
            </a:r>
            <a:r>
              <a:rPr lang="ru-RU" sz="2800" b="1" dirty="0" smtClean="0"/>
              <a:t>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err="1" smtClean="0"/>
              <a:t>Ударна-перкусійны</a:t>
            </a:r>
            <a:r>
              <a:rPr lang="ru-RU" sz="2800" dirty="0" smtClean="0"/>
              <a:t> </a:t>
            </a:r>
            <a:r>
              <a:rPr lang="ru-RU" sz="2800" dirty="0" err="1" smtClean="0"/>
              <a:t>інструмент</a:t>
            </a:r>
            <a:r>
              <a:rPr lang="ru-RU" sz="2800" dirty="0" smtClean="0"/>
              <a:t> </a:t>
            </a:r>
            <a:r>
              <a:rPr lang="ru-RU" sz="2800" dirty="0" err="1" smtClean="0"/>
              <a:t>арабскага</a:t>
            </a:r>
            <a:r>
              <a:rPr lang="ru-RU" sz="2800" dirty="0" smtClean="0"/>
              <a:t> </a:t>
            </a:r>
            <a:r>
              <a:rPr lang="ru-RU" sz="2800" dirty="0" err="1" smtClean="0"/>
              <a:t>паходжання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з</a:t>
            </a:r>
            <a:r>
              <a:rPr lang="ru-RU" sz="2800" dirty="0" smtClean="0"/>
              <a:t> </a:t>
            </a:r>
            <a:r>
              <a:rPr lang="ru-RU" sz="2800" dirty="0" err="1" smtClean="0"/>
              <a:t>характэрным</a:t>
            </a:r>
            <a:r>
              <a:rPr lang="ru-RU" sz="2800" dirty="0" smtClean="0"/>
              <a:t> </a:t>
            </a:r>
            <a:r>
              <a:rPr lang="ru-RU" sz="2800" dirty="0" err="1" smtClean="0"/>
              <a:t>звужэннем</a:t>
            </a:r>
            <a:r>
              <a:rPr lang="ru-RU" sz="2800" dirty="0" smtClean="0"/>
              <a:t> </a:t>
            </a:r>
            <a:r>
              <a:rPr lang="ru-RU" sz="2800" dirty="0" err="1" smtClean="0"/>
              <a:t>пасярэдзіне</a:t>
            </a:r>
            <a:r>
              <a:rPr lang="ru-RU" sz="2800" dirty="0" smtClean="0"/>
              <a:t> корпуса. </a:t>
            </a:r>
            <a:r>
              <a:rPr lang="ru-RU" sz="2800" dirty="0" err="1" smtClean="0"/>
              <a:t>Прататыпы</a:t>
            </a:r>
            <a:r>
              <a:rPr lang="ru-RU" sz="2800" dirty="0" smtClean="0"/>
              <a:t> </a:t>
            </a:r>
            <a:r>
              <a:rPr lang="ru-RU" sz="2800" dirty="0" err="1" smtClean="0"/>
              <a:t>дарабука</a:t>
            </a:r>
            <a:r>
              <a:rPr lang="ru-RU" sz="2800" dirty="0" smtClean="0"/>
              <a:t> </a:t>
            </a:r>
            <a:r>
              <a:rPr lang="ru-RU" sz="2800" dirty="0" err="1" smtClean="0"/>
              <a:t>вядомы</a:t>
            </a:r>
            <a:r>
              <a:rPr lang="ru-RU" sz="2800" dirty="0" smtClean="0"/>
              <a:t> </a:t>
            </a:r>
            <a:r>
              <a:rPr lang="ru-RU" sz="2800" dirty="0" err="1" smtClean="0"/>
              <a:t>з</a:t>
            </a:r>
            <a:r>
              <a:rPr lang="ru-RU" sz="2800" dirty="0" smtClean="0"/>
              <a:t> </a:t>
            </a:r>
            <a:r>
              <a:rPr lang="ru-RU" sz="2800" dirty="0" err="1" smtClean="0"/>
              <a:t>часоў</a:t>
            </a:r>
            <a:r>
              <a:rPr lang="ru-RU" sz="2800" dirty="0" smtClean="0"/>
              <a:t> </a:t>
            </a:r>
            <a:r>
              <a:rPr lang="ru-RU" sz="2800" dirty="0" err="1" smtClean="0"/>
              <a:t>неаліта</a:t>
            </a:r>
            <a:r>
              <a:rPr lang="ru-RU" sz="2800" dirty="0" smtClean="0"/>
              <a:t>. </a:t>
            </a:r>
            <a:r>
              <a:rPr lang="ru-RU" sz="2800" dirty="0" err="1" smtClean="0"/>
              <a:t>Вядомы</a:t>
            </a:r>
            <a:r>
              <a:rPr lang="ru-RU" sz="2800" dirty="0" smtClean="0"/>
              <a:t> на </a:t>
            </a:r>
            <a:r>
              <a:rPr lang="ru-RU" sz="2800" dirty="0" err="1" smtClean="0"/>
              <a:t>Беларусі</a:t>
            </a:r>
            <a:r>
              <a:rPr lang="ru-RU" sz="2800" dirty="0" smtClean="0"/>
              <a:t> ад </a:t>
            </a:r>
            <a:r>
              <a:rPr lang="ru-RU" sz="2800" dirty="0" err="1" smtClean="0"/>
              <a:t>татараў</a:t>
            </a:r>
            <a:r>
              <a:rPr lang="ru-RU" sz="2800" dirty="0" smtClean="0"/>
              <a:t>, </a:t>
            </a:r>
            <a:r>
              <a:rPr lang="ru-RU" sz="2800" dirty="0" err="1" smtClean="0"/>
              <a:t>якіх</a:t>
            </a:r>
            <a:r>
              <a:rPr lang="ru-RU" sz="2800" dirty="0" smtClean="0"/>
              <a:t> </a:t>
            </a:r>
            <a:r>
              <a:rPr lang="ru-RU" sz="2800" dirty="0" err="1" smtClean="0"/>
              <a:t>Вітаўт</a:t>
            </a:r>
            <a:r>
              <a:rPr lang="ru-RU" sz="2800" dirty="0" smtClean="0"/>
              <a:t> </a:t>
            </a:r>
            <a:r>
              <a:rPr lang="ru-RU" sz="2800" dirty="0" err="1" smtClean="0"/>
              <a:t>пасяліў</a:t>
            </a:r>
            <a:r>
              <a:rPr lang="ru-RU" sz="2800" dirty="0" smtClean="0"/>
              <a:t> у ВКЛ у Х</a:t>
            </a:r>
            <a:r>
              <a:rPr lang="en-US" sz="2800" dirty="0" smtClean="0"/>
              <a:t>V </a:t>
            </a:r>
            <a:r>
              <a:rPr lang="ru-RU" sz="2800" dirty="0" smtClean="0"/>
              <a:t>ст.</a:t>
            </a:r>
            <a:endParaRPr lang="ru-RU" sz="2800" dirty="0"/>
          </a:p>
        </p:txBody>
      </p:sp>
      <p:pic>
        <p:nvPicPr>
          <p:cNvPr id="4" name="Содержимое 3" descr="дарабук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00298" y="3286124"/>
            <a:ext cx="4387974" cy="3286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307183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err="1" smtClean="0"/>
              <a:t>Крылападобныя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гуслі</a:t>
            </a:r>
            <a:r>
              <a:rPr lang="ru-RU" sz="2800" b="1" dirty="0" smtClean="0"/>
              <a:t>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err="1" smtClean="0"/>
              <a:t>Крылападобныя</a:t>
            </a:r>
            <a:r>
              <a:rPr lang="ru-RU" sz="2800" dirty="0" smtClean="0"/>
              <a:t> </a:t>
            </a:r>
            <a:r>
              <a:rPr lang="ru-RU" sz="2800" dirty="0" err="1" smtClean="0"/>
              <a:t>гуслі</a:t>
            </a:r>
            <a:r>
              <a:rPr lang="ru-RU" sz="2800" dirty="0" smtClean="0"/>
              <a:t> - </a:t>
            </a:r>
            <a:r>
              <a:rPr lang="ru-RU" sz="2800" dirty="0" err="1" smtClean="0"/>
              <a:t>струнны</a:t>
            </a:r>
            <a:r>
              <a:rPr lang="ru-RU" sz="2800" dirty="0" smtClean="0"/>
              <a:t> </a:t>
            </a:r>
            <a:r>
              <a:rPr lang="ru-RU" sz="2800" dirty="0" err="1" smtClean="0"/>
              <a:t>шчыпковы</a:t>
            </a:r>
            <a:r>
              <a:rPr lang="ru-RU" sz="2800" dirty="0" smtClean="0"/>
              <a:t> </a:t>
            </a:r>
            <a:r>
              <a:rPr lang="ru-RU" sz="2800" dirty="0" err="1" smtClean="0"/>
              <a:t>інструмент</a:t>
            </a:r>
            <a:r>
              <a:rPr lang="ru-RU" sz="2800" dirty="0" smtClean="0"/>
              <a:t>, </a:t>
            </a:r>
            <a:r>
              <a:rPr lang="ru-RU" sz="2800" dirty="0" err="1" smtClean="0"/>
              <a:t>акрамя</a:t>
            </a:r>
            <a:r>
              <a:rPr lang="ru-RU" sz="2800" dirty="0" smtClean="0"/>
              <a:t> </a:t>
            </a:r>
            <a:r>
              <a:rPr lang="ru-RU" sz="2800" dirty="0" err="1" smtClean="0"/>
              <a:t>асноўнага</a:t>
            </a:r>
            <a:r>
              <a:rPr lang="ru-RU" sz="2800" dirty="0" smtClean="0"/>
              <a:t> корпуса мае </a:t>
            </a:r>
            <a:r>
              <a:rPr lang="ru-RU" sz="2800" dirty="0" err="1" smtClean="0"/>
              <a:t>дадатковы</a:t>
            </a:r>
            <a:r>
              <a:rPr lang="ru-RU" sz="2800" dirty="0" smtClean="0"/>
              <a:t> </a:t>
            </a:r>
            <a:r>
              <a:rPr lang="ru-RU" sz="2800" dirty="0" err="1" smtClean="0"/>
              <a:t>рэзанатар</a:t>
            </a:r>
            <a:r>
              <a:rPr lang="ru-RU" sz="2800" dirty="0" smtClean="0"/>
              <a:t> - </a:t>
            </a:r>
            <a:r>
              <a:rPr lang="ru-RU" sz="2800" dirty="0" err="1" smtClean="0"/>
              <a:t>акрылак</a:t>
            </a:r>
            <a:r>
              <a:rPr lang="ru-RU" sz="2800" dirty="0" smtClean="0"/>
              <a:t>/крыло. </a:t>
            </a:r>
            <a:r>
              <a:rPr lang="ru-RU" sz="2800" dirty="0" err="1" smtClean="0"/>
              <a:t>Упершыню</a:t>
            </a:r>
            <a:r>
              <a:rPr lang="ru-RU" sz="2800" dirty="0" smtClean="0"/>
              <a:t> </a:t>
            </a:r>
            <a:r>
              <a:rPr lang="ru-RU" sz="2800" dirty="0" err="1" smtClean="0"/>
              <a:t>згадваецца</a:t>
            </a:r>
            <a:r>
              <a:rPr lang="ru-RU" sz="2800" dirty="0" smtClean="0"/>
              <a:t> на </a:t>
            </a:r>
            <a:r>
              <a:rPr lang="ru-RU" sz="2800" dirty="0" err="1" smtClean="0"/>
              <a:t>Беларусі</a:t>
            </a:r>
            <a:r>
              <a:rPr lang="ru-RU" sz="2800" dirty="0" smtClean="0"/>
              <a:t> </a:t>
            </a:r>
            <a:r>
              <a:rPr lang="ru-RU" sz="2800" dirty="0" err="1" smtClean="0"/>
              <a:t>ў</a:t>
            </a:r>
            <a:r>
              <a:rPr lang="ru-RU" sz="2800" dirty="0" smtClean="0"/>
              <a:t> ХІІ ст. у </a:t>
            </a:r>
            <a:r>
              <a:rPr lang="ru-RU" sz="2800" dirty="0" err="1" smtClean="0"/>
              <a:t>працах</a:t>
            </a:r>
            <a:r>
              <a:rPr lang="ru-RU" sz="2800" dirty="0" smtClean="0"/>
              <a:t> </a:t>
            </a:r>
            <a:r>
              <a:rPr lang="ru-RU" sz="2800" dirty="0" err="1" smtClean="0"/>
              <a:t>Кірылы</a:t>
            </a:r>
            <a:r>
              <a:rPr lang="ru-RU" sz="2800" dirty="0" smtClean="0"/>
              <a:t> </a:t>
            </a:r>
            <a:r>
              <a:rPr lang="ru-RU" sz="2800" dirty="0" err="1" smtClean="0"/>
              <a:t>Тураўскага</a:t>
            </a:r>
            <a:endParaRPr lang="ru-RU" sz="2800" dirty="0"/>
          </a:p>
        </p:txBody>
      </p:sp>
      <p:pic>
        <p:nvPicPr>
          <p:cNvPr id="4" name="Содержимое 3" descr="Крылападобныя гуслі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57422" y="3143248"/>
            <a:ext cx="4647564" cy="34805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686800" cy="2500330"/>
          </a:xfrm>
        </p:spPr>
        <p:txBody>
          <a:bodyPr>
            <a:normAutofit/>
          </a:bodyPr>
          <a:lstStyle/>
          <a:p>
            <a:pPr algn="ctr"/>
            <a:r>
              <a:rPr lang="ru-RU" sz="2400" dirty="0" err="1" smtClean="0">
                <a:latin typeface="Bookman Old Style" pitchFamily="18" charset="0"/>
              </a:rPr>
              <a:t>Першыя</a:t>
            </a:r>
            <a:r>
              <a:rPr lang="ru-RU" sz="2400" dirty="0" smtClean="0">
                <a:latin typeface="Bookman Old Style" pitchFamily="18" charset="0"/>
              </a:rPr>
              <a:t> </a:t>
            </a:r>
            <a:r>
              <a:rPr lang="ru-RU" sz="2400" dirty="0" err="1" smtClean="0">
                <a:latin typeface="Bookman Old Style" pitchFamily="18" charset="0"/>
              </a:rPr>
              <a:t>канкрэтныя</a:t>
            </a:r>
            <a:r>
              <a:rPr lang="ru-RU" sz="2400" dirty="0" smtClean="0">
                <a:latin typeface="Bookman Old Style" pitchFamily="18" charset="0"/>
              </a:rPr>
              <a:t> </a:t>
            </a:r>
            <a:r>
              <a:rPr lang="ru-RU" sz="2400" dirty="0" err="1" smtClean="0">
                <a:latin typeface="Bookman Old Style" pitchFamily="18" charset="0"/>
              </a:rPr>
              <a:t>звесткі</a:t>
            </a:r>
            <a:r>
              <a:rPr lang="ru-RU" sz="2400" dirty="0" smtClean="0">
                <a:latin typeface="Bookman Old Style" pitchFamily="18" charset="0"/>
              </a:rPr>
              <a:t> </a:t>
            </a:r>
            <a:r>
              <a:rPr lang="ru-RU" sz="2400" dirty="0" err="1" smtClean="0">
                <a:latin typeface="Bookman Old Style" pitchFamily="18" charset="0"/>
              </a:rPr>
              <a:t>пра</a:t>
            </a:r>
            <a:r>
              <a:rPr lang="ru-RU" sz="2400" dirty="0" smtClean="0">
                <a:latin typeface="Bookman Old Style" pitchFamily="18" charset="0"/>
              </a:rPr>
              <a:t> </a:t>
            </a:r>
            <a:r>
              <a:rPr lang="ru-RU" sz="2400" dirty="0" err="1" smtClean="0">
                <a:latin typeface="Bookman Old Style" pitchFamily="18" charset="0"/>
              </a:rPr>
              <a:t>народныя</a:t>
            </a:r>
            <a:r>
              <a:rPr lang="ru-RU" sz="2400" dirty="0" smtClean="0">
                <a:latin typeface="Bookman Old Style" pitchFamily="18" charset="0"/>
              </a:rPr>
              <a:t> </a:t>
            </a:r>
            <a:r>
              <a:rPr lang="ru-RU" sz="2400" dirty="0" err="1" smtClean="0">
                <a:latin typeface="Bookman Old Style" pitchFamily="18" charset="0"/>
              </a:rPr>
              <a:t>музычныя</a:t>
            </a:r>
            <a:r>
              <a:rPr lang="ru-RU" sz="2400" dirty="0" smtClean="0">
                <a:latin typeface="Bookman Old Style" pitchFamily="18" charset="0"/>
              </a:rPr>
              <a:t> </a:t>
            </a:r>
            <a:r>
              <a:rPr lang="ru-RU" sz="2400" dirty="0" err="1" smtClean="0">
                <a:latin typeface="Bookman Old Style" pitchFamily="18" charset="0"/>
              </a:rPr>
              <a:t>інструменты</a:t>
            </a:r>
            <a:r>
              <a:rPr lang="ru-RU" sz="2400" dirty="0" smtClean="0">
                <a:latin typeface="Bookman Old Style" pitchFamily="18" charset="0"/>
              </a:rPr>
              <a:t> </a:t>
            </a:r>
            <a:r>
              <a:rPr lang="ru-RU" sz="2400" dirty="0" err="1" smtClean="0">
                <a:latin typeface="Bookman Old Style" pitchFamily="18" charset="0"/>
              </a:rPr>
              <a:t>адносяцца</a:t>
            </a:r>
            <a:r>
              <a:rPr lang="ru-RU" sz="2400" dirty="0" smtClean="0">
                <a:latin typeface="Bookman Old Style" pitchFamily="18" charset="0"/>
              </a:rPr>
              <a:t> да </a:t>
            </a:r>
            <a:r>
              <a:rPr lang="en-US" sz="2400" b="1" dirty="0" smtClean="0">
                <a:latin typeface="Bookman Old Style" pitchFamily="18" charset="0"/>
              </a:rPr>
              <a:t>XIII – XVIII </a:t>
            </a:r>
            <a:r>
              <a:rPr lang="be-BY" sz="2400" b="1" dirty="0" smtClean="0">
                <a:latin typeface="Bookman Old Style" pitchFamily="18" charset="0"/>
              </a:rPr>
              <a:t>стст</a:t>
            </a:r>
            <a:r>
              <a:rPr lang="be-BY" sz="2400" dirty="0" smtClean="0">
                <a:latin typeface="Bookman Old Style" pitchFamily="18" charset="0"/>
              </a:rPr>
              <a:t>. – перыяду ўваходжання Беларусі Ў склад ВКЛ. </a:t>
            </a:r>
            <a:br>
              <a:rPr lang="be-BY" sz="2400" dirty="0" smtClean="0">
                <a:latin typeface="Bookman Old Style" pitchFamily="18" charset="0"/>
              </a:rPr>
            </a:br>
            <a:r>
              <a:rPr lang="be-BY" sz="2400" dirty="0" smtClean="0">
                <a:latin typeface="Bookman Old Style" pitchFamily="18" charset="0"/>
              </a:rPr>
              <a:t>(Дудка, шумелы (званочкі), жужалка, </a:t>
            </a:r>
            <a:br>
              <a:rPr lang="be-BY" sz="2400" dirty="0" smtClean="0">
                <a:latin typeface="Bookman Old Style" pitchFamily="18" charset="0"/>
              </a:rPr>
            </a:br>
            <a:r>
              <a:rPr lang="be-BY" sz="2400" i="1" dirty="0" smtClean="0">
                <a:latin typeface="Bookman Old Style" pitchFamily="18" charset="0"/>
              </a:rPr>
              <a:t>бразготкі</a:t>
            </a:r>
            <a:r>
              <a:rPr lang="be-BY" sz="2400" dirty="0" smtClean="0">
                <a:latin typeface="Bookman Old Style" pitchFamily="18" charset="0"/>
              </a:rPr>
              <a:t>)</a:t>
            </a:r>
            <a:endParaRPr lang="ru-RU" sz="2400" dirty="0">
              <a:latin typeface="Bookman Old Style" pitchFamily="18" charset="0"/>
            </a:endParaRPr>
          </a:p>
        </p:txBody>
      </p:sp>
      <p:pic>
        <p:nvPicPr>
          <p:cNvPr id="4" name="Содержимое 3" descr="бразготкі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71670" y="2857496"/>
            <a:ext cx="5321300" cy="3683000"/>
          </a:xfr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307183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Лютня 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Лютня - </a:t>
            </a:r>
            <a:r>
              <a:rPr lang="ru-RU" sz="2800" dirty="0" err="1" smtClean="0"/>
              <a:t>струнны</a:t>
            </a:r>
            <a:r>
              <a:rPr lang="ru-RU" sz="2800" dirty="0" smtClean="0"/>
              <a:t> </a:t>
            </a:r>
            <a:r>
              <a:rPr lang="ru-RU" sz="2800" dirty="0" err="1" smtClean="0"/>
              <a:t>шчыпковы</a:t>
            </a:r>
            <a:r>
              <a:rPr lang="ru-RU" sz="2800" dirty="0" smtClean="0"/>
              <a:t> </a:t>
            </a:r>
            <a:r>
              <a:rPr lang="ru-RU" sz="2800" dirty="0" err="1" smtClean="0"/>
              <a:t>інструмент</a:t>
            </a:r>
            <a:r>
              <a:rPr lang="ru-RU" sz="2800" dirty="0" smtClean="0"/>
              <a:t> </a:t>
            </a:r>
            <a:r>
              <a:rPr lang="ru-RU" sz="2800" dirty="0" err="1" smtClean="0"/>
              <a:t>з</a:t>
            </a:r>
            <a:r>
              <a:rPr lang="ru-RU" sz="2800" dirty="0" smtClean="0"/>
              <a:t> </a:t>
            </a:r>
            <a:r>
              <a:rPr lang="ru-RU" sz="2800" dirty="0" err="1" smtClean="0"/>
              <a:t>драўляным</a:t>
            </a:r>
            <a:r>
              <a:rPr lang="ru-RU" sz="2800" dirty="0" smtClean="0"/>
              <a:t> </a:t>
            </a:r>
            <a:r>
              <a:rPr lang="ru-RU" sz="2800" dirty="0" err="1" smtClean="0"/>
              <a:t>шматскладовым</a:t>
            </a:r>
            <a:r>
              <a:rPr lang="ru-RU" sz="2800" dirty="0" smtClean="0"/>
              <a:t> клееным корпусам </a:t>
            </a:r>
            <a:r>
              <a:rPr lang="ru-RU" sz="2800" dirty="0" err="1" smtClean="0"/>
              <a:t>грушападобнай</a:t>
            </a:r>
            <a:r>
              <a:rPr lang="ru-RU" sz="2800" dirty="0" smtClean="0"/>
              <a:t> формы. </a:t>
            </a:r>
            <a:r>
              <a:rPr lang="ru-RU" sz="2800" dirty="0" err="1" smtClean="0"/>
              <a:t>Паводле</a:t>
            </a:r>
            <a:r>
              <a:rPr lang="ru-RU" sz="2800" dirty="0" smtClean="0"/>
              <a:t> </a:t>
            </a:r>
            <a:r>
              <a:rPr lang="ru-RU" sz="2800" dirty="0" err="1" smtClean="0"/>
              <a:t>іканаграфіі</a:t>
            </a:r>
            <a:r>
              <a:rPr lang="ru-RU" sz="2800" dirty="0" smtClean="0"/>
              <a:t> </a:t>
            </a:r>
            <a:r>
              <a:rPr lang="ru-RU" sz="2800" dirty="0" err="1" smtClean="0"/>
              <a:t>сярэднявечная</a:t>
            </a:r>
            <a:r>
              <a:rPr lang="ru-RU" sz="2800" dirty="0" smtClean="0"/>
              <a:t> лютня </a:t>
            </a:r>
            <a:r>
              <a:rPr lang="ru-RU" sz="2800" dirty="0" err="1" smtClean="0"/>
              <a:t>вядома</a:t>
            </a:r>
            <a:r>
              <a:rPr lang="ru-RU" sz="2800" dirty="0" smtClean="0"/>
              <a:t> на </a:t>
            </a:r>
            <a:r>
              <a:rPr lang="ru-RU" sz="2800" dirty="0" err="1" smtClean="0"/>
              <a:t>Беларусі</a:t>
            </a:r>
            <a:r>
              <a:rPr lang="ru-RU" sz="2800" dirty="0" smtClean="0"/>
              <a:t> </a:t>
            </a:r>
            <a:r>
              <a:rPr lang="ru-RU" sz="2800" dirty="0" err="1" smtClean="0"/>
              <a:t>з</a:t>
            </a:r>
            <a:r>
              <a:rPr lang="ru-RU" sz="2800" dirty="0" smtClean="0"/>
              <a:t> Х</a:t>
            </a:r>
            <a:r>
              <a:rPr lang="en-US" sz="2800" dirty="0" smtClean="0"/>
              <a:t>V </a:t>
            </a:r>
            <a:r>
              <a:rPr lang="ru-RU" sz="2800" dirty="0" smtClean="0"/>
              <a:t>ст. </a:t>
            </a:r>
            <a:r>
              <a:rPr lang="ru-RU" sz="2800" dirty="0" err="1" smtClean="0"/>
              <a:t>Італьянская</a:t>
            </a:r>
            <a:r>
              <a:rPr lang="ru-RU" sz="2800" dirty="0" smtClean="0"/>
              <a:t> лютня </a:t>
            </a:r>
            <a:r>
              <a:rPr lang="ru-RU" sz="2800" dirty="0" err="1" smtClean="0"/>
              <a:t>рэнесанснага</a:t>
            </a:r>
            <a:r>
              <a:rPr lang="ru-RU" sz="2800" dirty="0" smtClean="0"/>
              <a:t> </a:t>
            </a:r>
            <a:r>
              <a:rPr lang="ru-RU" sz="2800" dirty="0" err="1" smtClean="0"/>
              <a:t>тыпу</a:t>
            </a:r>
            <a:r>
              <a:rPr lang="ru-RU" sz="2800" dirty="0" smtClean="0"/>
              <a:t> </a:t>
            </a:r>
            <a:r>
              <a:rPr lang="ru-RU" sz="2800" dirty="0" err="1" smtClean="0"/>
              <a:t>распаўсюдзілася</a:t>
            </a:r>
            <a:r>
              <a:rPr lang="ru-RU" sz="2800" dirty="0" smtClean="0"/>
              <a:t> на </a:t>
            </a:r>
            <a:r>
              <a:rPr lang="ru-RU" sz="2800" dirty="0" err="1" smtClean="0"/>
              <a:t>Беларусі</a:t>
            </a:r>
            <a:r>
              <a:rPr lang="ru-RU" sz="2800" dirty="0" smtClean="0"/>
              <a:t> </a:t>
            </a:r>
            <a:r>
              <a:rPr lang="ru-RU" sz="2800" dirty="0" err="1" smtClean="0"/>
              <a:t>ў</a:t>
            </a:r>
            <a:r>
              <a:rPr lang="ru-RU" sz="2800" dirty="0" smtClean="0"/>
              <a:t> Х</a:t>
            </a:r>
            <a:r>
              <a:rPr lang="en-US" sz="2800" dirty="0" smtClean="0"/>
              <a:t>V</a:t>
            </a:r>
            <a:r>
              <a:rPr lang="ru-RU" sz="2800" dirty="0" smtClean="0"/>
              <a:t>І ст. (мода </a:t>
            </a:r>
            <a:r>
              <a:rPr lang="ru-RU" sz="2800" dirty="0" err="1" smtClean="0"/>
              <a:t>ўведзеная</a:t>
            </a:r>
            <a:r>
              <a:rPr lang="ru-RU" sz="2800" dirty="0" smtClean="0"/>
              <a:t> </a:t>
            </a:r>
            <a:r>
              <a:rPr lang="ru-RU" sz="2800" dirty="0" err="1" smtClean="0"/>
              <a:t>каралевай</a:t>
            </a:r>
            <a:r>
              <a:rPr lang="ru-RU" sz="2800" dirty="0" smtClean="0"/>
              <a:t> </a:t>
            </a:r>
            <a:r>
              <a:rPr lang="ru-RU" sz="2800" dirty="0" err="1" smtClean="0"/>
              <a:t>Бонай</a:t>
            </a:r>
            <a:r>
              <a:rPr lang="ru-RU" sz="2800" dirty="0" smtClean="0"/>
              <a:t> </a:t>
            </a:r>
            <a:r>
              <a:rPr lang="ru-RU" sz="2800" dirty="0" err="1" smtClean="0"/>
              <a:t>Сфорцай</a:t>
            </a:r>
            <a:r>
              <a:rPr lang="ru-RU" sz="2800" dirty="0" smtClean="0"/>
              <a:t>)</a:t>
            </a:r>
            <a:endParaRPr lang="ru-RU" sz="2800" dirty="0"/>
          </a:p>
        </p:txBody>
      </p:sp>
      <p:pic>
        <p:nvPicPr>
          <p:cNvPr id="4" name="Содержимое 3" descr="Лютн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643306" y="3571876"/>
            <a:ext cx="2000264" cy="30356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42852"/>
            <a:ext cx="8686800" cy="3000396"/>
          </a:xfrm>
        </p:spPr>
        <p:txBody>
          <a:bodyPr>
            <a:normAutofit/>
          </a:bodyPr>
          <a:lstStyle/>
          <a:p>
            <a:pPr algn="ctr"/>
            <a:r>
              <a:rPr lang="ru-RU" sz="3000" b="1" dirty="0" err="1" smtClean="0"/>
              <a:t>Рэбек</a:t>
            </a:r>
            <a:r>
              <a:rPr lang="ru-RU" sz="3000" b="1" dirty="0" smtClean="0"/>
              <a:t> </a:t>
            </a:r>
            <a:r>
              <a:rPr lang="ru-RU" sz="3000" dirty="0" smtClean="0"/>
              <a:t/>
            </a:r>
            <a:br>
              <a:rPr lang="ru-RU" sz="3000" dirty="0" smtClean="0"/>
            </a:br>
            <a:r>
              <a:rPr lang="ru-RU" sz="3000" dirty="0" smtClean="0"/>
              <a:t/>
            </a:r>
            <a:br>
              <a:rPr lang="ru-RU" sz="3000" dirty="0" smtClean="0"/>
            </a:br>
            <a:r>
              <a:rPr lang="ru-RU" sz="3000" dirty="0" err="1" smtClean="0"/>
              <a:t>Рэбек</a:t>
            </a:r>
            <a:r>
              <a:rPr lang="ru-RU" sz="3000" dirty="0" smtClean="0"/>
              <a:t> - </a:t>
            </a:r>
            <a:r>
              <a:rPr lang="ru-RU" sz="3000" dirty="0" err="1" smtClean="0"/>
              <a:t>струнны</a:t>
            </a:r>
            <a:r>
              <a:rPr lang="ru-RU" sz="3000" dirty="0" smtClean="0"/>
              <a:t> </a:t>
            </a:r>
            <a:r>
              <a:rPr lang="ru-RU" sz="3000" dirty="0" err="1" smtClean="0"/>
              <a:t>смычковы</a:t>
            </a:r>
            <a:r>
              <a:rPr lang="ru-RU" sz="3000" dirty="0" smtClean="0"/>
              <a:t> </a:t>
            </a:r>
            <a:r>
              <a:rPr lang="ru-RU" sz="3000" dirty="0" err="1" smtClean="0"/>
              <a:t>інструмент</a:t>
            </a:r>
            <a:r>
              <a:rPr lang="ru-RU" sz="3000" dirty="0" smtClean="0"/>
              <a:t> </a:t>
            </a:r>
            <a:r>
              <a:rPr lang="ru-RU" sz="3000" dirty="0" err="1" smtClean="0"/>
              <a:t>з</a:t>
            </a:r>
            <a:r>
              <a:rPr lang="ru-RU" sz="3000" dirty="0" smtClean="0"/>
              <a:t> </a:t>
            </a:r>
            <a:r>
              <a:rPr lang="ru-RU" sz="3000" dirty="0" err="1" smtClean="0"/>
              <a:t>грушападобным</a:t>
            </a:r>
            <a:r>
              <a:rPr lang="ru-RU" sz="3000" dirty="0" smtClean="0"/>
              <a:t> корпусам </a:t>
            </a:r>
            <a:r>
              <a:rPr lang="ru-RU" sz="3000" dirty="0" err="1" smtClean="0"/>
              <a:t>і</a:t>
            </a:r>
            <a:r>
              <a:rPr lang="ru-RU" sz="3000" dirty="0" smtClean="0"/>
              <a:t> 3-4 </a:t>
            </a:r>
            <a:r>
              <a:rPr lang="ru-RU" sz="3000" dirty="0" err="1" smtClean="0"/>
              <a:t>струнамі</a:t>
            </a:r>
            <a:r>
              <a:rPr lang="ru-RU" sz="3000" dirty="0" smtClean="0"/>
              <a:t>. </a:t>
            </a:r>
            <a:r>
              <a:rPr lang="ru-RU" sz="3000" dirty="0" err="1" smtClean="0"/>
              <a:t>Паводле</a:t>
            </a:r>
            <a:r>
              <a:rPr lang="ru-RU" sz="3000" dirty="0" smtClean="0"/>
              <a:t> </a:t>
            </a:r>
            <a:r>
              <a:rPr lang="ru-RU" sz="3000" dirty="0" err="1" smtClean="0"/>
              <a:t>іканаграфічных</a:t>
            </a:r>
            <a:r>
              <a:rPr lang="ru-RU" sz="3000" dirty="0" smtClean="0"/>
              <a:t> </a:t>
            </a:r>
            <a:r>
              <a:rPr lang="ru-RU" sz="3000" dirty="0" err="1" smtClean="0"/>
              <a:t>крыніц</a:t>
            </a:r>
            <a:r>
              <a:rPr lang="ru-RU" sz="3000" dirty="0" smtClean="0"/>
              <a:t> </a:t>
            </a:r>
            <a:r>
              <a:rPr lang="ru-RU" sz="3000" dirty="0" err="1" smtClean="0"/>
              <a:t>вядомы</a:t>
            </a:r>
            <a:r>
              <a:rPr lang="ru-RU" sz="3000" dirty="0" smtClean="0"/>
              <a:t> на </a:t>
            </a:r>
            <a:r>
              <a:rPr lang="ru-RU" sz="3000" dirty="0" err="1" smtClean="0"/>
              <a:t>Беларусі</a:t>
            </a:r>
            <a:r>
              <a:rPr lang="ru-RU" sz="3000" dirty="0" smtClean="0"/>
              <a:t> </a:t>
            </a:r>
            <a:r>
              <a:rPr lang="ru-RU" sz="3000" dirty="0" err="1" smtClean="0"/>
              <a:t>з</a:t>
            </a:r>
            <a:r>
              <a:rPr lang="ru-RU" sz="3000" dirty="0" smtClean="0"/>
              <a:t> Х</a:t>
            </a:r>
            <a:r>
              <a:rPr lang="en-US" sz="3000" dirty="0" smtClean="0"/>
              <a:t>V </a:t>
            </a:r>
            <a:r>
              <a:rPr lang="ru-RU" sz="3000" dirty="0" smtClean="0"/>
              <a:t>ст.</a:t>
            </a:r>
            <a:endParaRPr lang="ru-RU" sz="3000" dirty="0"/>
          </a:p>
        </p:txBody>
      </p:sp>
      <p:pic>
        <p:nvPicPr>
          <p:cNvPr id="4" name="Содержимое 3" descr="Рэбек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00430" y="3071810"/>
            <a:ext cx="2357454" cy="35639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282892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err="1" smtClean="0"/>
              <a:t>Тромбамарына</a:t>
            </a:r>
            <a:r>
              <a:rPr lang="ru-RU" sz="2800" b="1" dirty="0" smtClean="0"/>
              <a:t>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err="1" smtClean="0"/>
              <a:t>Тромбамарына</a:t>
            </a:r>
            <a:r>
              <a:rPr lang="ru-RU" sz="2800" dirty="0" smtClean="0"/>
              <a:t> (</a:t>
            </a:r>
            <a:r>
              <a:rPr lang="ru-RU" sz="2800" dirty="0" err="1" smtClean="0"/>
              <a:t>томбамарын</a:t>
            </a:r>
            <a:r>
              <a:rPr lang="ru-RU" sz="2800" dirty="0" smtClean="0"/>
              <a:t>) - </a:t>
            </a:r>
            <a:r>
              <a:rPr lang="ru-RU" sz="2800" dirty="0" err="1" smtClean="0"/>
              <a:t>басавы</a:t>
            </a:r>
            <a:r>
              <a:rPr lang="ru-RU" sz="2800" dirty="0" smtClean="0"/>
              <a:t> </a:t>
            </a:r>
            <a:r>
              <a:rPr lang="ru-RU" sz="2800" dirty="0" err="1" smtClean="0"/>
              <a:t>аднаструнны</a:t>
            </a:r>
            <a:r>
              <a:rPr lang="ru-RU" sz="2800" dirty="0" smtClean="0"/>
              <a:t> </a:t>
            </a:r>
            <a:r>
              <a:rPr lang="ru-RU" sz="2800" dirty="0" err="1" smtClean="0"/>
              <a:t>смычковы</a:t>
            </a:r>
            <a:r>
              <a:rPr lang="ru-RU" sz="2800" dirty="0" smtClean="0"/>
              <a:t> </a:t>
            </a:r>
            <a:r>
              <a:rPr lang="ru-RU" sz="2800" dirty="0" err="1" smtClean="0"/>
              <a:t>інструмент</a:t>
            </a:r>
            <a:r>
              <a:rPr lang="ru-RU" sz="2800" dirty="0" smtClean="0"/>
              <a:t> </a:t>
            </a:r>
            <a:r>
              <a:rPr lang="ru-RU" sz="2800" dirty="0" err="1" smtClean="0"/>
              <a:t>заходнееўрапейскага</a:t>
            </a:r>
            <a:r>
              <a:rPr lang="ru-RU" sz="2800" dirty="0" smtClean="0"/>
              <a:t> </a:t>
            </a:r>
            <a:r>
              <a:rPr lang="ru-RU" sz="2800" dirty="0" err="1" smtClean="0"/>
              <a:t>паходжання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з</a:t>
            </a:r>
            <a:r>
              <a:rPr lang="ru-RU" sz="2800" dirty="0" smtClean="0"/>
              <a:t> </a:t>
            </a:r>
            <a:r>
              <a:rPr lang="ru-RU" sz="2800" dirty="0" err="1" smtClean="0"/>
              <a:t>трапецыепадобным</a:t>
            </a:r>
            <a:r>
              <a:rPr lang="ru-RU" sz="2800" dirty="0" smtClean="0"/>
              <a:t> клееным корпусам. </a:t>
            </a:r>
            <a:r>
              <a:rPr lang="ru-RU" sz="2800" dirty="0" err="1" smtClean="0"/>
              <a:t>Дакладных</a:t>
            </a:r>
            <a:r>
              <a:rPr lang="ru-RU" sz="2800" dirty="0" smtClean="0"/>
              <a:t> </a:t>
            </a:r>
            <a:r>
              <a:rPr lang="ru-RU" sz="2800" dirty="0" err="1" smtClean="0"/>
              <a:t>іканаграфічных</a:t>
            </a:r>
            <a:r>
              <a:rPr lang="ru-RU" sz="2800" dirty="0" smtClean="0"/>
              <a:t> </a:t>
            </a:r>
            <a:r>
              <a:rPr lang="ru-RU" sz="2800" dirty="0" err="1" smtClean="0"/>
              <a:t>крыніц</a:t>
            </a:r>
            <a:r>
              <a:rPr lang="ru-RU" sz="2800" dirty="0" smtClean="0"/>
              <a:t> на </a:t>
            </a:r>
            <a:r>
              <a:rPr lang="ru-RU" sz="2800" dirty="0" err="1" smtClean="0"/>
              <a:t>Беларусі</a:t>
            </a:r>
            <a:r>
              <a:rPr lang="ru-RU" sz="2800" dirty="0" smtClean="0"/>
              <a:t> не </a:t>
            </a:r>
            <a:r>
              <a:rPr lang="ru-RU" sz="2800" dirty="0" err="1" smtClean="0"/>
              <a:t>знойдзена</a:t>
            </a:r>
            <a:r>
              <a:rPr lang="ru-RU" sz="2800" dirty="0" smtClean="0"/>
              <a:t>, </a:t>
            </a:r>
            <a:r>
              <a:rPr lang="ru-RU" sz="2800" dirty="0" err="1" smtClean="0"/>
              <a:t>але</a:t>
            </a:r>
            <a:r>
              <a:rPr lang="ru-RU" sz="2800" dirty="0" smtClean="0"/>
              <a:t> </a:t>
            </a:r>
            <a:r>
              <a:rPr lang="ru-RU" sz="2800" dirty="0" err="1" smtClean="0"/>
              <a:t>ёсць</a:t>
            </a:r>
            <a:r>
              <a:rPr lang="ru-RU" sz="2800" dirty="0" smtClean="0"/>
              <a:t> </a:t>
            </a:r>
            <a:r>
              <a:rPr lang="ru-RU" sz="2800" dirty="0" err="1" smtClean="0"/>
              <a:t>выявы</a:t>
            </a:r>
            <a:r>
              <a:rPr lang="ru-RU" sz="2800" dirty="0" smtClean="0"/>
              <a:t> </a:t>
            </a:r>
            <a:r>
              <a:rPr lang="ru-RU" sz="2800" dirty="0" err="1" smtClean="0"/>
              <a:t>блізкароднасных</a:t>
            </a:r>
            <a:r>
              <a:rPr lang="ru-RU" sz="2800" dirty="0" smtClean="0"/>
              <a:t> </a:t>
            </a:r>
            <a:r>
              <a:rPr lang="ru-RU" sz="2800" dirty="0" err="1" smtClean="0"/>
              <a:t>інструментаў</a:t>
            </a:r>
            <a:r>
              <a:rPr lang="ru-RU" sz="2800" dirty="0" smtClean="0"/>
              <a:t> - </a:t>
            </a:r>
            <a:r>
              <a:rPr lang="ru-RU" sz="2800" dirty="0" err="1" smtClean="0"/>
              <a:t>гудкоў</a:t>
            </a:r>
            <a:r>
              <a:rPr lang="ru-RU" sz="2800" dirty="0" smtClean="0"/>
              <a:t>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басэтляў</a:t>
            </a:r>
            <a:endParaRPr lang="ru-RU" sz="2800" dirty="0"/>
          </a:p>
        </p:txBody>
      </p:sp>
      <p:pic>
        <p:nvPicPr>
          <p:cNvPr id="4" name="Содержимое 3" descr="Тромбамарын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868" y="3567374"/>
            <a:ext cx="2428892" cy="32432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264320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err="1" smtClean="0"/>
              <a:t>Цыстра</a:t>
            </a:r>
            <a:r>
              <a:rPr lang="ru-RU" sz="2800" b="1" dirty="0" smtClean="0"/>
              <a:t> </a:t>
            </a:r>
            <a:r>
              <a:rPr lang="en-US" sz="2800" b="1" dirty="0" smtClean="0"/>
              <a:t>D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ru-RU" sz="2800" dirty="0" err="1" smtClean="0"/>
              <a:t>Цыстра</a:t>
            </a:r>
            <a:r>
              <a:rPr lang="ru-RU" sz="2800" dirty="0" smtClean="0"/>
              <a:t> </a:t>
            </a:r>
            <a:r>
              <a:rPr lang="en-US" sz="2800" dirty="0" smtClean="0"/>
              <a:t>D - </a:t>
            </a:r>
            <a:r>
              <a:rPr lang="ru-RU" sz="2800" dirty="0" err="1" smtClean="0"/>
              <a:t>струнны</a:t>
            </a:r>
            <a:r>
              <a:rPr lang="ru-RU" sz="2800" dirty="0" smtClean="0"/>
              <a:t> </a:t>
            </a:r>
            <a:r>
              <a:rPr lang="ru-RU" sz="2800" dirty="0" err="1" smtClean="0"/>
              <a:t>шчыпковы</a:t>
            </a:r>
            <a:r>
              <a:rPr lang="ru-RU" sz="2800" dirty="0" smtClean="0"/>
              <a:t> </a:t>
            </a:r>
            <a:r>
              <a:rPr lang="ru-RU" sz="2800" dirty="0" err="1" smtClean="0"/>
              <a:t>інструмент</a:t>
            </a:r>
            <a:r>
              <a:rPr lang="ru-RU" sz="2800" dirty="0" smtClean="0"/>
              <a:t> </a:t>
            </a:r>
            <a:r>
              <a:rPr lang="ru-RU" sz="2800" dirty="0" err="1" smtClean="0"/>
              <a:t>лютневай</a:t>
            </a:r>
            <a:r>
              <a:rPr lang="ru-RU" sz="2800" dirty="0" smtClean="0"/>
              <a:t> </a:t>
            </a:r>
            <a:r>
              <a:rPr lang="ru-RU" sz="2800" dirty="0" err="1" smtClean="0"/>
              <a:t>групы</a:t>
            </a:r>
            <a:r>
              <a:rPr lang="ru-RU" sz="2800" dirty="0" smtClean="0"/>
              <a:t>, ад </a:t>
            </a:r>
            <a:r>
              <a:rPr lang="ru-RU" sz="2800" dirty="0" err="1" smtClean="0"/>
              <a:t>лютні</a:t>
            </a:r>
            <a:r>
              <a:rPr lang="ru-RU" sz="2800" dirty="0" smtClean="0"/>
              <a:t> </a:t>
            </a:r>
            <a:r>
              <a:rPr lang="ru-RU" sz="2800" dirty="0" err="1" smtClean="0"/>
              <a:t>адрозніваецца</a:t>
            </a:r>
            <a:r>
              <a:rPr lang="ru-RU" sz="2800" dirty="0" smtClean="0"/>
              <a:t> </a:t>
            </a:r>
            <a:r>
              <a:rPr lang="ru-RU" sz="2800" dirty="0" err="1" smtClean="0"/>
              <a:t>даўжэйшым</a:t>
            </a:r>
            <a:r>
              <a:rPr lang="ru-RU" sz="2800" dirty="0" smtClean="0"/>
              <a:t> </a:t>
            </a:r>
            <a:r>
              <a:rPr lang="ru-RU" sz="2800" dirty="0" err="1" smtClean="0"/>
              <a:t>грыфам</a:t>
            </a:r>
            <a:r>
              <a:rPr lang="ru-RU" sz="2800" dirty="0" smtClean="0"/>
              <a:t>, </a:t>
            </a:r>
            <a:r>
              <a:rPr lang="ru-RU" sz="2800" dirty="0" err="1" smtClean="0"/>
              <a:t>плоскай</a:t>
            </a:r>
            <a:r>
              <a:rPr lang="ru-RU" sz="2800" dirty="0" smtClean="0"/>
              <a:t> </a:t>
            </a:r>
            <a:r>
              <a:rPr lang="ru-RU" sz="2800" dirty="0" err="1" smtClean="0"/>
              <a:t>задняй</a:t>
            </a:r>
            <a:r>
              <a:rPr lang="ru-RU" sz="2800" dirty="0" smtClean="0"/>
              <a:t> </a:t>
            </a:r>
            <a:r>
              <a:rPr lang="ru-RU" sz="2800" dirty="0" err="1" smtClean="0"/>
              <a:t>дэкай</a:t>
            </a:r>
            <a:r>
              <a:rPr lang="ru-RU" sz="2800" dirty="0" smtClean="0"/>
              <a:t>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меньшай</a:t>
            </a:r>
            <a:r>
              <a:rPr lang="ru-RU" sz="2800" dirty="0" smtClean="0"/>
              <a:t> </a:t>
            </a:r>
            <a:r>
              <a:rPr lang="ru-RU" sz="2800" dirty="0" err="1" smtClean="0"/>
              <a:t>колькасцю</a:t>
            </a:r>
            <a:r>
              <a:rPr lang="ru-RU" sz="2800" dirty="0" smtClean="0"/>
              <a:t> струн</a:t>
            </a:r>
            <a:endParaRPr lang="ru-RU" sz="2800" dirty="0"/>
          </a:p>
        </p:txBody>
      </p:sp>
      <p:pic>
        <p:nvPicPr>
          <p:cNvPr id="4" name="Содержимое 3" descr="Цыстра 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14678" y="2959955"/>
            <a:ext cx="2714644" cy="37366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221455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err="1" smtClean="0"/>
              <a:t>Цыстра</a:t>
            </a:r>
            <a:r>
              <a:rPr lang="ru-RU" sz="3200" b="1" dirty="0" smtClean="0"/>
              <a:t> G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err="1" smtClean="0"/>
              <a:t>Цыстра</a:t>
            </a:r>
            <a:r>
              <a:rPr lang="ru-RU" sz="3200" dirty="0" smtClean="0"/>
              <a:t> G - </a:t>
            </a:r>
            <a:r>
              <a:rPr lang="ru-RU" sz="3200" dirty="0" err="1" smtClean="0"/>
              <a:t>струнны</a:t>
            </a:r>
            <a:r>
              <a:rPr lang="ru-RU" sz="3200" dirty="0" smtClean="0"/>
              <a:t> </a:t>
            </a:r>
            <a:r>
              <a:rPr lang="ru-RU" sz="3200" dirty="0" err="1" smtClean="0"/>
              <a:t>шчыпковы</a:t>
            </a:r>
            <a:r>
              <a:rPr lang="ru-RU" sz="3200" dirty="0" smtClean="0"/>
              <a:t> </a:t>
            </a:r>
            <a:r>
              <a:rPr lang="ru-RU" sz="3200" dirty="0" err="1" smtClean="0"/>
              <a:t>інструмент</a:t>
            </a:r>
            <a:r>
              <a:rPr lang="ru-RU" sz="3200" dirty="0" smtClean="0"/>
              <a:t> </a:t>
            </a:r>
            <a:r>
              <a:rPr lang="ru-RU" sz="3200" dirty="0" err="1" smtClean="0"/>
              <a:t>лютневай</a:t>
            </a:r>
            <a:r>
              <a:rPr lang="ru-RU" sz="3200" dirty="0" smtClean="0"/>
              <a:t> </a:t>
            </a:r>
            <a:r>
              <a:rPr lang="ru-RU" sz="3200" dirty="0" err="1" smtClean="0"/>
              <a:t>групы</a:t>
            </a:r>
            <a:endParaRPr lang="ru-RU" sz="3200" dirty="0"/>
          </a:p>
        </p:txBody>
      </p:sp>
      <p:pic>
        <p:nvPicPr>
          <p:cNvPr id="4" name="Содержимое 3" descr="Цыстра 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71802" y="2357430"/>
            <a:ext cx="3214710" cy="4254764"/>
          </a:xfr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86800" cy="35719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i="1" dirty="0" err="1" smtClean="0"/>
              <a:t>Шалмей</a:t>
            </a:r>
            <a:r>
              <a:rPr lang="ru-RU" sz="3200" b="1" i="1" dirty="0" smtClean="0"/>
              <a:t> (жалейка) </a:t>
            </a:r>
            <a:r>
              <a:rPr lang="en-US" sz="3200" b="1" i="1" dirty="0" smtClean="0"/>
              <a:t>D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ru-RU" sz="3200" dirty="0" err="1" smtClean="0"/>
              <a:t>Шалмей</a:t>
            </a:r>
            <a:r>
              <a:rPr lang="ru-RU" sz="3200" dirty="0" smtClean="0"/>
              <a:t> (жалейка) </a:t>
            </a:r>
            <a:r>
              <a:rPr lang="en-US" sz="3200" dirty="0" smtClean="0"/>
              <a:t>D - </a:t>
            </a:r>
            <a:r>
              <a:rPr lang="ru-RU" sz="3200" dirty="0" err="1" smtClean="0"/>
              <a:t>язычковы</a:t>
            </a:r>
            <a:r>
              <a:rPr lang="ru-RU" sz="3200" dirty="0" smtClean="0"/>
              <a:t> </a:t>
            </a:r>
            <a:r>
              <a:rPr lang="ru-RU" sz="3200" dirty="0" err="1" smtClean="0"/>
              <a:t>інструмент</a:t>
            </a:r>
            <a:r>
              <a:rPr lang="ru-RU" sz="3200" dirty="0" smtClean="0"/>
              <a:t> у </a:t>
            </a:r>
            <a:r>
              <a:rPr lang="ru-RU" sz="3200" dirty="0" err="1" smtClean="0"/>
              <a:t>выглядзе</a:t>
            </a:r>
            <a:r>
              <a:rPr lang="ru-RU" sz="3200" dirty="0" smtClean="0"/>
              <a:t> </a:t>
            </a:r>
            <a:r>
              <a:rPr lang="ru-RU" sz="3200" dirty="0" err="1" smtClean="0"/>
              <a:t>трубкі</a:t>
            </a:r>
            <a:r>
              <a:rPr lang="ru-RU" sz="3200" dirty="0" smtClean="0"/>
              <a:t> </a:t>
            </a:r>
            <a:r>
              <a:rPr lang="ru-RU" sz="3200" dirty="0" err="1" smtClean="0"/>
              <a:t>з</a:t>
            </a:r>
            <a:r>
              <a:rPr lang="ru-RU" sz="3200" dirty="0" smtClean="0"/>
              <a:t> </a:t>
            </a:r>
            <a:r>
              <a:rPr lang="ru-RU" sz="3200" dirty="0" err="1" smtClean="0"/>
              <a:t>ігравымі</a:t>
            </a:r>
            <a:r>
              <a:rPr lang="ru-RU" sz="3200" dirty="0" smtClean="0"/>
              <a:t> </a:t>
            </a:r>
            <a:r>
              <a:rPr lang="ru-RU" sz="3200" dirty="0" err="1" smtClean="0"/>
              <a:t>адтулінамі</a:t>
            </a:r>
            <a:r>
              <a:rPr lang="ru-RU" sz="3200" dirty="0" smtClean="0"/>
              <a:t> </a:t>
            </a:r>
            <a:r>
              <a:rPr lang="ru-RU" sz="3200" dirty="0" err="1" smtClean="0"/>
              <a:t>і</a:t>
            </a:r>
            <a:r>
              <a:rPr lang="ru-RU" sz="3200" dirty="0" smtClean="0"/>
              <a:t> </a:t>
            </a:r>
            <a:r>
              <a:rPr lang="ru-RU" sz="3200" dirty="0" err="1" smtClean="0"/>
              <a:t>адзінаным</a:t>
            </a:r>
            <a:r>
              <a:rPr lang="ru-RU" sz="3200" dirty="0" smtClean="0"/>
              <a:t> язычком. </a:t>
            </a:r>
            <a:r>
              <a:rPr lang="ru-RU" sz="3200" dirty="0" err="1" smtClean="0"/>
              <a:t>Меў</a:t>
            </a:r>
            <a:r>
              <a:rPr lang="ru-RU" sz="3200" dirty="0" smtClean="0"/>
              <a:t> </a:t>
            </a:r>
            <a:r>
              <a:rPr lang="ru-RU" sz="3200" dirty="0" err="1" smtClean="0"/>
              <a:t>рэгіянальныя</a:t>
            </a:r>
            <a:r>
              <a:rPr lang="ru-RU" sz="3200" dirty="0" smtClean="0"/>
              <a:t> </a:t>
            </a:r>
            <a:r>
              <a:rPr lang="ru-RU" sz="3200" dirty="0" err="1" smtClean="0"/>
              <a:t>і</a:t>
            </a:r>
            <a:r>
              <a:rPr lang="ru-RU" sz="3200" dirty="0" smtClean="0"/>
              <a:t> </a:t>
            </a:r>
            <a:r>
              <a:rPr lang="ru-RU" sz="3200" dirty="0" err="1" smtClean="0"/>
              <a:t>аказіянальныя</a:t>
            </a:r>
            <a:r>
              <a:rPr lang="ru-RU" sz="3200" dirty="0" smtClean="0"/>
              <a:t> </a:t>
            </a:r>
            <a:r>
              <a:rPr lang="ru-RU" sz="3200" dirty="0" err="1" smtClean="0"/>
              <a:t>адрозненні</a:t>
            </a:r>
            <a:r>
              <a:rPr lang="ru-RU" sz="3200" dirty="0" smtClean="0"/>
              <a:t> </a:t>
            </a:r>
            <a:r>
              <a:rPr lang="ru-RU" sz="3200" dirty="0" err="1" smtClean="0"/>
              <a:t>ў</a:t>
            </a:r>
            <a:r>
              <a:rPr lang="ru-RU" sz="3200" dirty="0" smtClean="0"/>
              <a:t> </a:t>
            </a:r>
            <a:r>
              <a:rPr lang="ru-RU" sz="3200" dirty="0" err="1" smtClean="0"/>
              <a:t>канструкцыі</a:t>
            </a:r>
            <a:r>
              <a:rPr lang="ru-RU" sz="3200" dirty="0" smtClean="0"/>
              <a:t>. </a:t>
            </a:r>
            <a:r>
              <a:rPr lang="ru-RU" sz="3200" dirty="0" err="1" smtClean="0"/>
              <a:t>Пад</a:t>
            </a:r>
            <a:r>
              <a:rPr lang="ru-RU" sz="3200" dirty="0" smtClean="0"/>
              <a:t> </a:t>
            </a:r>
            <a:r>
              <a:rPr lang="ru-RU" sz="3200" dirty="0" err="1" smtClean="0"/>
              <a:t>назвамі</a:t>
            </a:r>
            <a:r>
              <a:rPr lang="ru-RU" sz="3200" dirty="0" smtClean="0"/>
              <a:t> "</a:t>
            </a:r>
            <a:r>
              <a:rPr lang="ru-RU" sz="3200" dirty="0" err="1" smtClean="0"/>
              <a:t>сапёлка</a:t>
            </a:r>
            <a:r>
              <a:rPr lang="ru-RU" sz="3200" dirty="0" smtClean="0"/>
              <a:t>", "</a:t>
            </a:r>
            <a:r>
              <a:rPr lang="ru-RU" sz="3200" dirty="0" err="1" smtClean="0"/>
              <a:t>сопль</a:t>
            </a:r>
            <a:r>
              <a:rPr lang="ru-RU" sz="3200" dirty="0" smtClean="0"/>
              <a:t>", "</a:t>
            </a:r>
            <a:r>
              <a:rPr lang="ru-RU" sz="3200" dirty="0" err="1" smtClean="0"/>
              <a:t>свірэль</a:t>
            </a:r>
            <a:r>
              <a:rPr lang="ru-RU" sz="3200" dirty="0" smtClean="0"/>
              <a:t>", "</a:t>
            </a:r>
            <a:r>
              <a:rPr lang="ru-RU" sz="3200" dirty="0" err="1" smtClean="0"/>
              <a:t>пішчалка</a:t>
            </a:r>
            <a:r>
              <a:rPr lang="ru-RU" sz="3200" dirty="0" smtClean="0"/>
              <a:t>" </a:t>
            </a:r>
            <a:r>
              <a:rPr lang="ru-RU" sz="3200" dirty="0" err="1" smtClean="0"/>
              <a:t>і</a:t>
            </a:r>
            <a:r>
              <a:rPr lang="ru-RU" sz="3200" dirty="0" smtClean="0"/>
              <a:t> </a:t>
            </a:r>
            <a:r>
              <a:rPr lang="ru-RU" sz="3200" dirty="0" err="1" smtClean="0"/>
              <a:t>інш</a:t>
            </a:r>
            <a:r>
              <a:rPr lang="ru-RU" sz="3200" dirty="0" smtClean="0"/>
              <a:t>. </a:t>
            </a:r>
            <a:r>
              <a:rPr lang="ru-RU" sz="3200" dirty="0" err="1" smtClean="0"/>
              <a:t>вядомы</a:t>
            </a:r>
            <a:r>
              <a:rPr lang="ru-RU" sz="3200" dirty="0" smtClean="0"/>
              <a:t> на </a:t>
            </a:r>
            <a:r>
              <a:rPr lang="ru-RU" sz="3200" dirty="0" err="1" smtClean="0"/>
              <a:t>Беларусі</a:t>
            </a:r>
            <a:r>
              <a:rPr lang="ru-RU" sz="3200" dirty="0" smtClean="0"/>
              <a:t> </a:t>
            </a:r>
            <a:r>
              <a:rPr lang="ru-RU" sz="3200" dirty="0" err="1" smtClean="0"/>
              <a:t>ў</a:t>
            </a:r>
            <a:r>
              <a:rPr lang="ru-RU" sz="3200" dirty="0" smtClean="0"/>
              <a:t> ХІІ - Х</a:t>
            </a:r>
            <a:r>
              <a:rPr lang="en-US" sz="3200" dirty="0" smtClean="0"/>
              <a:t>V</a:t>
            </a:r>
            <a:r>
              <a:rPr lang="ru-RU" sz="3200" dirty="0" smtClean="0"/>
              <a:t>ІІ </a:t>
            </a:r>
            <a:r>
              <a:rPr lang="ru-RU" sz="3200" dirty="0" err="1" smtClean="0"/>
              <a:t>стст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pic>
        <p:nvPicPr>
          <p:cNvPr id="4" name="Содержимое 3" descr="Шалмей (жалейка) 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14744" y="4071942"/>
            <a:ext cx="1843601" cy="2624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86800" cy="300039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err="1" smtClean="0"/>
              <a:t>Шалмей</a:t>
            </a:r>
            <a:r>
              <a:rPr lang="ru-RU" sz="3200" b="1" dirty="0" smtClean="0"/>
              <a:t> (жалейка) </a:t>
            </a:r>
            <a:r>
              <a:rPr lang="en-US" sz="3200" b="1" dirty="0" smtClean="0"/>
              <a:t>G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ru-RU" sz="3200" dirty="0" err="1" smtClean="0"/>
              <a:t>Шалмей</a:t>
            </a:r>
            <a:r>
              <a:rPr lang="ru-RU" sz="3200" dirty="0" smtClean="0"/>
              <a:t> (жалейка) </a:t>
            </a:r>
            <a:r>
              <a:rPr lang="en-US" sz="3200" dirty="0" smtClean="0"/>
              <a:t>G - </a:t>
            </a:r>
            <a:r>
              <a:rPr lang="ru-RU" sz="3200" dirty="0" err="1" smtClean="0"/>
              <a:t>язычковы</a:t>
            </a:r>
            <a:r>
              <a:rPr lang="ru-RU" sz="3200" dirty="0" smtClean="0"/>
              <a:t> </a:t>
            </a:r>
            <a:r>
              <a:rPr lang="ru-RU" sz="3200" dirty="0" err="1" smtClean="0"/>
              <a:t>інструмент</a:t>
            </a:r>
            <a:r>
              <a:rPr lang="ru-RU" sz="3200" dirty="0" smtClean="0"/>
              <a:t> у </a:t>
            </a:r>
            <a:r>
              <a:rPr lang="ru-RU" sz="3200" dirty="0" err="1" smtClean="0"/>
              <a:t>выглядзе</a:t>
            </a:r>
            <a:r>
              <a:rPr lang="ru-RU" sz="3200" dirty="0" smtClean="0"/>
              <a:t> </a:t>
            </a:r>
            <a:r>
              <a:rPr lang="ru-RU" sz="3200" dirty="0" err="1" smtClean="0"/>
              <a:t>трубкі</a:t>
            </a:r>
            <a:r>
              <a:rPr lang="ru-RU" sz="3200" dirty="0" smtClean="0"/>
              <a:t> </a:t>
            </a:r>
            <a:r>
              <a:rPr lang="ru-RU" sz="3200" dirty="0" err="1" smtClean="0"/>
              <a:t>з</a:t>
            </a:r>
            <a:r>
              <a:rPr lang="ru-RU" sz="3200" dirty="0" smtClean="0"/>
              <a:t> </a:t>
            </a:r>
            <a:r>
              <a:rPr lang="ru-RU" sz="3200" dirty="0" err="1" smtClean="0"/>
              <a:t>ігравымі</a:t>
            </a:r>
            <a:r>
              <a:rPr lang="ru-RU" sz="3200" dirty="0" smtClean="0"/>
              <a:t> </a:t>
            </a:r>
            <a:r>
              <a:rPr lang="ru-RU" sz="3200" dirty="0" err="1" smtClean="0"/>
              <a:t>адтулінамі</a:t>
            </a:r>
            <a:r>
              <a:rPr lang="ru-RU" sz="3200" dirty="0" smtClean="0"/>
              <a:t> </a:t>
            </a:r>
            <a:r>
              <a:rPr lang="ru-RU" sz="3200" dirty="0" err="1" smtClean="0"/>
              <a:t>і</a:t>
            </a:r>
            <a:r>
              <a:rPr lang="ru-RU" sz="3200" dirty="0" smtClean="0"/>
              <a:t> </a:t>
            </a:r>
            <a:r>
              <a:rPr lang="ru-RU" sz="3200" dirty="0" err="1" smtClean="0"/>
              <a:t>адзінаным</a:t>
            </a:r>
            <a:r>
              <a:rPr lang="ru-RU" sz="3200" dirty="0" smtClean="0"/>
              <a:t> язычком</a:t>
            </a:r>
            <a:endParaRPr lang="ru-RU" sz="3200" dirty="0"/>
          </a:p>
        </p:txBody>
      </p:sp>
      <p:pic>
        <p:nvPicPr>
          <p:cNvPr id="4" name="Содержимое 3" descr="Шалмей (жалейка) 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14546" y="3429000"/>
            <a:ext cx="4633693" cy="3101291"/>
          </a:xfr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85728"/>
            <a:ext cx="8686800" cy="32861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err="1" smtClean="0"/>
              <a:t>Шалмей</a:t>
            </a:r>
            <a:r>
              <a:rPr lang="ru-RU" sz="3200" b="1" dirty="0" smtClean="0"/>
              <a:t> (</a:t>
            </a:r>
            <a:r>
              <a:rPr lang="ru-RU" sz="3200" b="1" dirty="0" err="1" smtClean="0"/>
              <a:t>бамбарда</a:t>
            </a:r>
            <a:r>
              <a:rPr lang="ru-RU" sz="3200" b="1" dirty="0" smtClean="0"/>
              <a:t>) </a:t>
            </a:r>
            <a:r>
              <a:rPr lang="en-US" sz="3200" b="1" dirty="0" smtClean="0"/>
              <a:t>G/A </a:t>
            </a:r>
            <a:br>
              <a:rPr lang="en-US" sz="3200" b="1" dirty="0" smtClean="0"/>
            </a:b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ru-RU" sz="3200" b="1" dirty="0" err="1" smtClean="0"/>
              <a:t>Шалмей</a:t>
            </a:r>
            <a:r>
              <a:rPr lang="ru-RU" sz="3200" b="1" dirty="0" smtClean="0"/>
              <a:t> (</a:t>
            </a:r>
            <a:r>
              <a:rPr lang="ru-RU" sz="3200" b="1" dirty="0" err="1" smtClean="0"/>
              <a:t>бамбарда</a:t>
            </a:r>
            <a:r>
              <a:rPr lang="ru-RU" sz="3200" b="1" dirty="0" smtClean="0"/>
              <a:t>) </a:t>
            </a:r>
            <a:r>
              <a:rPr lang="en-US" sz="3200" b="1" dirty="0" smtClean="0"/>
              <a:t>G/A - </a:t>
            </a:r>
            <a:r>
              <a:rPr lang="ru-RU" sz="3200" b="1" dirty="0" err="1" smtClean="0"/>
              <a:t>язычковы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інструмент</a:t>
            </a:r>
            <a:r>
              <a:rPr lang="ru-RU" sz="3200" b="1" dirty="0" smtClean="0"/>
              <a:t> у </a:t>
            </a:r>
            <a:r>
              <a:rPr lang="ru-RU" sz="3200" b="1" dirty="0" err="1" smtClean="0"/>
              <a:t>выглядзе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конуснай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трубкі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з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ігравымі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адтулінамі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і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падвойным</a:t>
            </a:r>
            <a:r>
              <a:rPr lang="ru-RU" sz="3200" b="1" dirty="0" smtClean="0"/>
              <a:t> язычком. </a:t>
            </a:r>
            <a:r>
              <a:rPr lang="ru-RU" sz="3200" b="1" dirty="0" err="1" smtClean="0"/>
              <a:t>Іканаграфічныя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крыніцы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паказваюць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прысутнасць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нямецкай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бамбарды</a:t>
            </a:r>
            <a:r>
              <a:rPr lang="ru-RU" sz="3200" b="1" dirty="0" smtClean="0"/>
              <a:t> на </a:t>
            </a:r>
            <a:r>
              <a:rPr lang="ru-RU" sz="3200" b="1" dirty="0" err="1" smtClean="0"/>
              <a:t>Беларусі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з</a:t>
            </a:r>
            <a:r>
              <a:rPr lang="ru-RU" sz="3200" b="1" dirty="0" smtClean="0"/>
              <a:t> Х</a:t>
            </a:r>
            <a:r>
              <a:rPr lang="en-US" sz="3200" b="1" dirty="0" smtClean="0"/>
              <a:t>V</a:t>
            </a:r>
            <a:r>
              <a:rPr lang="ru-RU" sz="3200" b="1" dirty="0" smtClean="0"/>
              <a:t>ІІ</a:t>
            </a:r>
            <a:endParaRPr lang="ru-RU" sz="3200" dirty="0"/>
          </a:p>
        </p:txBody>
      </p:sp>
      <p:pic>
        <p:nvPicPr>
          <p:cNvPr id="4" name="Содержимое 3" descr="Шалмей бамбарда G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57620" y="3714752"/>
            <a:ext cx="2041064" cy="2917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85728"/>
            <a:ext cx="8686800" cy="2357454"/>
          </a:xfrm>
        </p:spPr>
        <p:txBody>
          <a:bodyPr>
            <a:normAutofit/>
          </a:bodyPr>
          <a:lstStyle/>
          <a:p>
            <a:pPr algn="ctr"/>
            <a:r>
              <a:rPr lang="be-BY" sz="3300" dirty="0" smtClean="0"/>
              <a:t>У пачатку </a:t>
            </a:r>
            <a:r>
              <a:rPr lang="en-US" sz="3300" dirty="0" smtClean="0"/>
              <a:t>xx</a:t>
            </a:r>
            <a:r>
              <a:rPr lang="be-BY" sz="3300" dirty="0" smtClean="0"/>
              <a:t> ст. у моду пачынае ўваходзіць </a:t>
            </a:r>
            <a:r>
              <a:rPr lang="be-BY" sz="3300" b="1" dirty="0" smtClean="0"/>
              <a:t>гармонік</a:t>
            </a:r>
            <a:r>
              <a:rPr lang="be-BY" sz="3300" dirty="0" smtClean="0"/>
              <a:t> – </a:t>
            </a:r>
            <a:r>
              <a:rPr lang="ru-RU" sz="3300" dirty="0" err="1" smtClean="0"/>
              <a:t>язычковы</a:t>
            </a:r>
            <a:r>
              <a:rPr lang="ru-RU" sz="3300" dirty="0" smtClean="0"/>
              <a:t> </a:t>
            </a:r>
            <a:r>
              <a:rPr lang="ru-RU" sz="3300" dirty="0" err="1" smtClean="0"/>
              <a:t>клавішна-пнеўматычны</a:t>
            </a:r>
            <a:r>
              <a:rPr lang="ru-RU" sz="3300" dirty="0" smtClean="0"/>
              <a:t>  </a:t>
            </a:r>
            <a:r>
              <a:rPr lang="ru-RU" sz="3300" dirty="0" err="1" smtClean="0"/>
              <a:t>музычны</a:t>
            </a:r>
            <a:r>
              <a:rPr lang="ru-RU" sz="3300" dirty="0" smtClean="0"/>
              <a:t> </a:t>
            </a:r>
            <a:r>
              <a:rPr lang="ru-RU" sz="3300" dirty="0" err="1" smtClean="0"/>
              <a:t>інструмент</a:t>
            </a:r>
            <a:endParaRPr lang="ru-RU" sz="3300" dirty="0"/>
          </a:p>
        </p:txBody>
      </p:sp>
      <p:pic>
        <p:nvPicPr>
          <p:cNvPr id="4" name="Содержимое 3" descr="Russkaya_garm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5903" y="2714620"/>
            <a:ext cx="5167865" cy="3875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1928826"/>
          </a:xfrm>
        </p:spPr>
        <p:txBody>
          <a:bodyPr>
            <a:normAutofit/>
          </a:bodyPr>
          <a:lstStyle/>
          <a:p>
            <a:pPr algn="ctr"/>
            <a:r>
              <a:rPr lang="be-BY" sz="3000" dirty="0" smtClean="0"/>
              <a:t>Пашырэнню музычнай традыцыі ў хх ст. стала стварэнне аркестраў, самадзейных калектываў, ансамбляў</a:t>
            </a:r>
            <a:endParaRPr lang="ru-RU" sz="3000" dirty="0"/>
          </a:p>
        </p:txBody>
      </p:sp>
      <p:pic>
        <p:nvPicPr>
          <p:cNvPr id="4" name="Содержимое 3" descr="127773516262816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28794" y="2071678"/>
            <a:ext cx="5424921" cy="44582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2714644"/>
          </a:xfrm>
        </p:spPr>
        <p:txBody>
          <a:bodyPr>
            <a:noAutofit/>
          </a:bodyPr>
          <a:lstStyle/>
          <a:p>
            <a:pPr algn="ctr"/>
            <a:r>
              <a:rPr lang="be-BY" sz="3000" dirty="0" smtClean="0"/>
              <a:t>Летапісы – каштоўныя крыніцы даследвання гісторыі </a:t>
            </a:r>
            <a:br>
              <a:rPr lang="be-BY" sz="3000" dirty="0" smtClean="0"/>
            </a:br>
            <a:r>
              <a:rPr lang="be-BY" sz="3000" dirty="0" smtClean="0"/>
              <a:t>беларускіх народных інструментаў</a:t>
            </a:r>
            <a:br>
              <a:rPr lang="be-BY" sz="3000" dirty="0" smtClean="0"/>
            </a:br>
            <a:r>
              <a:rPr lang="be-BY" sz="3000" dirty="0" smtClean="0"/>
              <a:t>(“Псалтыр Талковы” </a:t>
            </a:r>
            <a:r>
              <a:rPr lang="en-US" sz="3000" dirty="0" smtClean="0"/>
              <a:t>XII</a:t>
            </a:r>
            <a:r>
              <a:rPr lang="be-BY" sz="3000" dirty="0" smtClean="0"/>
              <a:t> ст.,“Кормчая кніга” </a:t>
            </a:r>
            <a:r>
              <a:rPr lang="en-US" sz="3000" dirty="0" smtClean="0"/>
              <a:t>XIII</a:t>
            </a:r>
            <a:r>
              <a:rPr lang="be-BY" sz="3000" dirty="0" smtClean="0"/>
              <a:t>ст., “Лексіс Л. Зізанія”, “Лексікон” П. Бярынды і інш. )</a:t>
            </a:r>
            <a:endParaRPr lang="ru-RU" sz="3000" dirty="0"/>
          </a:p>
        </p:txBody>
      </p:sp>
      <p:pic>
        <p:nvPicPr>
          <p:cNvPr id="4" name="Содержимое 3" descr="летописец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57554" y="3143247"/>
            <a:ext cx="2786082" cy="3407169"/>
          </a:xfr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42852"/>
            <a:ext cx="8686800" cy="2428892"/>
          </a:xfrm>
        </p:spPr>
        <p:txBody>
          <a:bodyPr>
            <a:normAutofit fontScale="90000"/>
          </a:bodyPr>
          <a:lstStyle/>
          <a:p>
            <a:pPr algn="ctr"/>
            <a:r>
              <a:rPr lang="be-BY" sz="2800" b="1" dirty="0" smtClean="0"/>
              <a:t>Вяртанне да спасціжэння сімволікі старажытных народных музычных інструментаў – заканамерная тэндэнцыя часу, якая праяўляе гістарычную памяць народа, дапамагае глыбей пранікнуць у сутнасць з’яў народнай інструментальнай культуры</a:t>
            </a:r>
            <a:endParaRPr lang="ru-RU" sz="2800" b="1" dirty="0"/>
          </a:p>
        </p:txBody>
      </p:sp>
      <p:pic>
        <p:nvPicPr>
          <p:cNvPr id="4" name="Содержимое 3" descr="get_img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71604" y="2500306"/>
            <a:ext cx="6055545" cy="40370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4329122"/>
          </a:xfrm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/>
          <a:lstStyle/>
          <a:p>
            <a:pPr algn="ctr">
              <a:lnSpc>
                <a:spcPct val="250000"/>
              </a:lnSpc>
            </a:pPr>
            <a:r>
              <a:rPr lang="be-BY" dirty="0" smtClean="0">
                <a:latin typeface="Arial Black" pitchFamily="34" charset="0"/>
              </a:rPr>
              <a:t>Беларускія народныя музычныя інструменты</a:t>
            </a: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2043106"/>
          </a:xfrm>
        </p:spPr>
        <p:txBody>
          <a:bodyPr>
            <a:normAutofit/>
          </a:bodyPr>
          <a:lstStyle/>
          <a:p>
            <a:pPr algn="ctr"/>
            <a:r>
              <a:rPr lang="be-BY" b="1" dirty="0" smtClean="0"/>
              <a:t>Званы– культавы і сігнальны музычны інструмент </a:t>
            </a:r>
            <a:endParaRPr lang="ru-RU" b="1" dirty="0"/>
          </a:p>
        </p:txBody>
      </p:sp>
      <p:pic>
        <p:nvPicPr>
          <p:cNvPr id="4" name="Содержимое 3" descr="колокол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43240" y="2643182"/>
            <a:ext cx="3000396" cy="4005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686800" cy="2543172"/>
          </a:xfrm>
        </p:spPr>
        <p:txBody>
          <a:bodyPr>
            <a:normAutofit/>
          </a:bodyPr>
          <a:lstStyle/>
          <a:p>
            <a:pPr algn="ctr"/>
            <a:r>
              <a:rPr lang="be-BY" dirty="0" smtClean="0"/>
              <a:t>“Калотка”, бразготка, трашчотка – выконвала сігнальную функцыю пры нечаканых здарэннях, пажарах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2714620"/>
            <a:ext cx="2793218" cy="38958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2714620"/>
          </a:xfrm>
        </p:spPr>
        <p:txBody>
          <a:bodyPr>
            <a:normAutofit/>
          </a:bodyPr>
          <a:lstStyle/>
          <a:p>
            <a:pPr algn="ctr"/>
            <a:r>
              <a:rPr lang="be-BY" sz="32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Пра радасныя падзеі абвяшчалі </a:t>
            </a:r>
            <a:r>
              <a:rPr lang="be-BY" sz="3200" b="1" i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“шаркуны” </a:t>
            </a:r>
            <a:r>
              <a:rPr lang="be-BY" sz="32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якія вешаліся на шыю каню вясельнага экіпажа, бо гучная і шумная музыка абараняла ад “нячыстай сілы”</a:t>
            </a:r>
            <a:endParaRPr lang="ru-RU" sz="3200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Содержимое 3" descr="image0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5984" y="2643182"/>
            <a:ext cx="4809233" cy="39290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1857388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be-BY" b="1" dirty="0" smtClean="0">
                <a:latin typeface="Cambria Math" pitchFamily="18" charset="0"/>
                <a:ea typeface="Cambria Math" pitchFamily="18" charset="0"/>
              </a:rPr>
              <a:t>Дуда – сакральны язычніцкі </a:t>
            </a:r>
            <a:br>
              <a:rPr lang="be-BY" b="1" dirty="0" smtClean="0">
                <a:latin typeface="Cambria Math" pitchFamily="18" charset="0"/>
                <a:ea typeface="Cambria Math" pitchFamily="18" charset="0"/>
              </a:rPr>
            </a:br>
            <a:r>
              <a:rPr lang="be-BY" b="1" dirty="0" smtClean="0">
                <a:latin typeface="Cambria Math" pitchFamily="18" charset="0"/>
                <a:ea typeface="Cambria Math" pitchFamily="18" charset="0"/>
              </a:rPr>
              <a:t>музычны духавы інструмент</a:t>
            </a:r>
            <a:endParaRPr lang="ru-RU" b="1" dirty="0"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4" name="Содержимое 3" descr="duda 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00364" y="2143116"/>
            <a:ext cx="3179879" cy="4507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86800" cy="335758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Дуда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 </a:t>
            </a:r>
            <a:br>
              <a:rPr lang="en-US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Дуда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A -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духавы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язычковы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інструмент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 Зараз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пад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уздзеяннем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рускай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мовы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больш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вядома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пад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назвай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валынка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". У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старабеларускай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літаратуры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згадваецца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Х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ст.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Першыя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іканаграфічныя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крыніцы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дудаў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Беларусі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адносяцца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да Х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І ст.,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калі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тэрыторыі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ВКЛ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распаўсюдзіліся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дуды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нямецкай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канструкцыі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duda 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00364" y="4000504"/>
            <a:ext cx="3431443" cy="2569803"/>
          </a:xfr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1C087EE45DA8B643AF8AC430A6B82E98" ma:contentTypeVersion="0" ma:contentTypeDescription="Создание документа." ma:contentTypeScope="" ma:versionID="0cafe08341b913e3b1708e116774420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9C65464A-1DE4-4C18-B5B0-AC2849A8ECE4}"/>
</file>

<file path=customXml/itemProps2.xml><?xml version="1.0" encoding="utf-8"?>
<ds:datastoreItem xmlns:ds="http://schemas.openxmlformats.org/officeDocument/2006/customXml" ds:itemID="{767AB352-D361-438D-823A-9D95FE0BEC1D}"/>
</file>

<file path=customXml/itemProps3.xml><?xml version="1.0" encoding="utf-8"?>
<ds:datastoreItem xmlns:ds="http://schemas.openxmlformats.org/officeDocument/2006/customXml" ds:itemID="{A907961F-3867-4CB6-BEA1-20F1E53A6983}"/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328</TotalTime>
  <Words>213</Words>
  <Application>Microsoft Office PowerPoint</Application>
  <PresentationFormat>Экран (4:3)</PresentationFormat>
  <Paragraphs>30</Paragraphs>
  <Slides>30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Трек</vt:lpstr>
      <vt:lpstr> Народная музычная творчасць   Народныя інструменты</vt:lpstr>
      <vt:lpstr>Першыя канкрэтныя звесткі пра народныя музычныя інструменты адносяцца да XIII – XVIII стст. – перыяду ўваходжання Беларусі Ў склад ВКЛ.  (Дудка, шумелы (званочкі), жужалка,  бразготкі)</vt:lpstr>
      <vt:lpstr>Летапісы – каштоўныя крыніцы даследвання гісторыі  беларускіх народных інструментаў (“Псалтыр Талковы” XII ст.,“Кормчая кніга” XIIIст., “Лексіс Л. Зізанія”, “Лексікон” П. Бярынды і інш. )</vt:lpstr>
      <vt:lpstr>Беларускія народныя музычныя інструменты</vt:lpstr>
      <vt:lpstr>Званы– культавы і сігнальны музычны інструмент </vt:lpstr>
      <vt:lpstr>“Калотка”, бразготка, трашчотка – выконвала сігнальную функцыю пры нечаканых здарэннях, пажарах</vt:lpstr>
      <vt:lpstr>Пра радасныя падзеі абвяшчалі “шаркуны” , якія вешаліся на шыю каню вясельнага экіпажа, бо гучная і шумная музыка абараняла ад “нячыстай сілы”</vt:lpstr>
      <vt:lpstr>Дуда – сакральны язычніцкі  музычны духавы інструмент</vt:lpstr>
      <vt:lpstr>Дуда A   Дуда A - духавы язычковы інструмент. Зараз пад уздзеяннем рускай мовы больш вядома пад назвай "валынка". У старабеларускай літаратуры згадваецца з ХV ст. Першыя іканаграфічныя крыніцы дудаў на Беларусі адносяцца да ХVІ ст., калі на тэрыторыі ВКЛ распаўсюдзіліся дуды нямецкай канструкцыі</vt:lpstr>
      <vt:lpstr>Дуда D   Дуда D - духавы язычковы інструмент, які складаецца са скуранога меха, меладычнай трубкі (жалейка, перабор), басавай трубкі (гук, бас) і трубкі для надзмухання паветра (сапель). У старабеларускай літаратуры згадваецца з ХV ст.</vt:lpstr>
      <vt:lpstr>Дуда G   Дуда G - духавы язычковы інструмент. У старабеларускай літаратуры згадваецца з ХV ст.</vt:lpstr>
      <vt:lpstr>Колавая ліра   Колавая ліра (ліра карбова, старэцкая скрыпка) - струнны смычковы інструмент, дзе ролю смыка адыгрывае кола, якое трэцца ад струны. Вядома на беларускіх землях з першай паловы ХVІІ ст. (дзённік наваградскага шляхціча С. Маскевіча, 1611 г.), але ускосныя крыніцы дазваляюць меркаваць, што яна была вядомая тут ужо ў другой палове ХVІ ст. </vt:lpstr>
      <vt:lpstr>Скрыпка – смыкавы струнны музычны інструмент,  вядомы на Беларусі  з 1 паловы xvi ст. </vt:lpstr>
      <vt:lpstr>Цымбалы – адзін з самых папулярных музычных інструментаў на беларусі. Першыя звесткі пра іх на беларускіх землях адносяцца да 1 паловы xvi ст.</vt:lpstr>
      <vt:lpstr>Барабан дзвухбаковы   Ударны інструмент, на цыліндрычны корпус якога з абодвух бакоў нацягнуты скураныя мембраны. Шматразова згадваецца ў беларускай літаратуры ХІІ-ХVII стст.</vt:lpstr>
      <vt:lpstr>Барабан паходны   ударны інструмент з адной мембранай. Шматразова згадваецца ў беларускай літаратуры ХІІ-ХVII стст., асабліва рыцарскай тэматыкі</vt:lpstr>
      <vt:lpstr>Гонг   Ударна-перкусійны інструмент у выглядзе плоскай медзянай ці бранзовай пласціны, падвешанай за 1 ці 2 пятлі, па якой білі калатушкай ці рукой. Паводле іканаграфічных крыніцаў вядомы на Беларусі з ХVІ ст.</vt:lpstr>
      <vt:lpstr>Дарабук   Ударна-перкусійны інструмент арабскага паходжання з характэрным звужэннем пасярэдзіне корпуса. Прататыпы дарабука вядомы з часоў неаліта. Вядомы на Беларусі ад татараў, якіх Вітаўт пасяліў у ВКЛ у ХV ст.</vt:lpstr>
      <vt:lpstr>Крылападобныя гуслі   Крылападобныя гуслі - струнны шчыпковы інструмент, акрамя асноўнага корпуса мае дадатковы рэзанатар - акрылак/крыло. Упершыню згадваецца на Беларусі ў ХІІ ст. у працах Кірылы Тураўскага</vt:lpstr>
      <vt:lpstr>Лютня   Лютня - струнны шчыпковы інструмент з драўляным шматскладовым клееным корпусам грушападобнай формы. Паводле іканаграфіі сярэднявечная лютня вядома на Беларусі з ХV ст. Італьянская лютня рэнесанснага тыпу распаўсюдзілася на Беларусі ў ХVІ ст. (мода ўведзеная каралевай Бонай Сфорцай)</vt:lpstr>
      <vt:lpstr>Рэбек   Рэбек - струнны смычковы інструмент з грушападобным корпусам і 3-4 струнамі. Паводле іканаграфічных крыніц вядомы на Беларусі з ХV ст.</vt:lpstr>
      <vt:lpstr>Тромбамарына   Тромбамарына (томбамарын) - басавы аднаструнны смычковы інструмент заходнееўрапейскага паходжання з трапецыепадобным клееным корпусам. Дакладных іканаграфічных крыніц на Беларусі не знойдзена, але ёсць выявы блізкароднасных інструментаў - гудкоў і басэтляў</vt:lpstr>
      <vt:lpstr>Цыстра D   Цыстра D - струнны шчыпковы інструмент лютневай групы, ад лютні адрозніваецца даўжэйшым грыфам, плоскай задняй дэкай і меньшай колькасцю струн</vt:lpstr>
      <vt:lpstr>Цыстра G   Цыстра G - струнны шчыпковы інструмент лютневай групы</vt:lpstr>
      <vt:lpstr>Шалмей (жалейка) D   Шалмей (жалейка) D - язычковы інструмент у выглядзе трубкі з ігравымі адтулінамі і адзінаным язычком. Меў рэгіянальныя і аказіянальныя адрозненні ў канструкцыі. Пад назвамі "сапёлка", "сопль", "свірэль", "пішчалка" і інш. вядомы на Беларусі ў ХІІ - ХVІІ стст.</vt:lpstr>
      <vt:lpstr>Шалмей (жалейка) G   Шалмей (жалейка) G - язычковы інструмент у выглядзе трубкі з ігравымі адтулінамі і адзінаным язычком</vt:lpstr>
      <vt:lpstr>Шалмей (бамбарда) G/A   Шалмей (бамбарда) G/A - язычковы інструмент у выглядзе конуснай трубкі з ігравымі адтулінамі і падвойным язычком. Іканаграфічныя крыніцы паказваюць прысутнасць нямецкай бамбарды на Беларусі з ХVІІ</vt:lpstr>
      <vt:lpstr>У пачатку xx ст. у моду пачынае ўваходзіць гармонік – язычковы клавішна-пнеўматычны  музычны інструмент</vt:lpstr>
      <vt:lpstr>Пашырэнню музычнай традыцыі ў хх ст. стала стварэнне аркестраў, самадзейных калектываў, ансамбляў</vt:lpstr>
      <vt:lpstr>Вяртанне да спасціжэння сімволікі старажытных народных музычных інструментаў – заканамерная тэндэнцыя часу, якая праяўляе гістарычную памяць народа, дапамагае глыбей пранікнуць у сутнасць з’яў народнай інструментальнай культуры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Народная музычная творчасць.   Народныя інструменты</dc:title>
  <dc:creator>Admin</dc:creator>
  <cp:lastModifiedBy>Ирина Попович</cp:lastModifiedBy>
  <cp:revision>67</cp:revision>
  <dcterms:created xsi:type="dcterms:W3CDTF">2012-04-18T03:48:25Z</dcterms:created>
  <dcterms:modified xsi:type="dcterms:W3CDTF">2012-05-17T05:55:13Z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0x0101001C087EE45DA8B643AF8AC430A6B82E98</vt:lpwstr>
  </property>
</Properties>
</file>